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 id="2147483696" r:id="rId4"/>
  </p:sldMasterIdLst>
  <p:notesMasterIdLst>
    <p:notesMasterId r:id="rId18"/>
  </p:notesMasterIdLst>
  <p:sldIdLst>
    <p:sldId id="275" r:id="rId5"/>
    <p:sldId id="257" r:id="rId6"/>
    <p:sldId id="271" r:id="rId7"/>
    <p:sldId id="272" r:id="rId8"/>
    <p:sldId id="273" r:id="rId9"/>
    <p:sldId id="259" r:id="rId10"/>
    <p:sldId id="260" r:id="rId11"/>
    <p:sldId id="261" r:id="rId12"/>
    <p:sldId id="262" r:id="rId13"/>
    <p:sldId id="269" r:id="rId14"/>
    <p:sldId id="270" r:id="rId15"/>
    <p:sldId id="268" r:id="rId16"/>
    <p:sldId id="274"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guide id="3" orient="horz" pos="22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8" autoAdjust="0"/>
    <p:restoredTop sz="94660"/>
  </p:normalViewPr>
  <p:slideViewPr>
    <p:cSldViewPr snapToGrid="0" showGuides="1">
      <p:cViewPr>
        <p:scale>
          <a:sx n="70" d="100"/>
          <a:sy n="70" d="100"/>
        </p:scale>
        <p:origin x="726" y="162"/>
      </p:cViewPr>
      <p:guideLst>
        <p:guide orient="horz" pos="2137"/>
        <p:guide pos="3840"/>
        <p:guide orient="horz" pos="22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Y"/>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284EF8-950B-48DF-9E9D-FFD6C0DBBCBA}" type="datetimeFigureOut">
              <a:rPr lang="en-MY" smtClean="0"/>
              <a:t>25/2/2022</a:t>
            </a:fld>
            <a:endParaRPr lang="en-MY"/>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Y"/>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Y"/>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768E13-528A-48C7-A7DD-EAB6959602F4}" type="slidenum">
              <a:rPr lang="en-MY" smtClean="0"/>
              <a:t>‹#›</a:t>
            </a:fld>
            <a:endParaRPr lang="en-MY"/>
          </a:p>
        </p:txBody>
      </p:sp>
    </p:spTree>
    <p:extLst>
      <p:ext uri="{BB962C8B-B14F-4D97-AF65-F5344CB8AC3E}">
        <p14:creationId xmlns:p14="http://schemas.microsoft.com/office/powerpoint/2010/main" val="3969523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Y"/>
          </a:p>
        </p:txBody>
      </p:sp>
      <p:sp>
        <p:nvSpPr>
          <p:cNvPr id="4" name="Slide Number Placeholder 3"/>
          <p:cNvSpPr>
            <a:spLocks noGrp="1"/>
          </p:cNvSpPr>
          <p:nvPr>
            <p:ph type="sldNum" sz="quarter" idx="10"/>
          </p:nvPr>
        </p:nvSpPr>
        <p:spPr/>
        <p:txBody>
          <a:bodyPr/>
          <a:lstStyle/>
          <a:p>
            <a:fld id="{5C768E13-528A-48C7-A7DD-EAB6959602F4}" type="slidenum">
              <a:rPr lang="en-MY" smtClean="0"/>
              <a:t>2</a:t>
            </a:fld>
            <a:endParaRPr lang="en-MY"/>
          </a:p>
        </p:txBody>
      </p:sp>
    </p:spTree>
    <p:extLst>
      <p:ext uri="{BB962C8B-B14F-4D97-AF65-F5344CB8AC3E}">
        <p14:creationId xmlns:p14="http://schemas.microsoft.com/office/powerpoint/2010/main" val="4147279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audio" Target="../media/audio1.wav"/></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audio" Target="../media/audio1.wav"/></Relationships>
</file>

<file path=ppt/slideLayouts/_rels/slideLayout4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4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5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6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6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_rels/slideLayout6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MY"/>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MY"/>
          </a:p>
        </p:txBody>
      </p:sp>
      <p:sp>
        <p:nvSpPr>
          <p:cNvPr id="4" name="Date Placeholder 3"/>
          <p:cNvSpPr>
            <a:spLocks noGrp="1"/>
          </p:cNvSpPr>
          <p:nvPr>
            <p:ph type="dt" sz="half" idx="10"/>
          </p:nvPr>
        </p:nvSpPr>
        <p:spPr/>
        <p:txBody>
          <a:bodyPr/>
          <a:lstStyle/>
          <a:p>
            <a:fld id="{C17AF732-0D89-43F8-9B5A-9CB23D250826}" type="datetimeFigureOut">
              <a:rPr lang="en-MY" smtClean="0"/>
              <a:t>24/2/2022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142767029"/>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C17AF732-0D89-43F8-9B5A-9CB23D250826}" type="datetimeFigureOut">
              <a:rPr lang="en-MY" smtClean="0"/>
              <a:t>24/2/2022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3006409139"/>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MY"/>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7AF732-0D89-43F8-9B5A-9CB23D250826}" type="datetimeFigureOut">
              <a:rPr lang="en-MY" smtClean="0"/>
              <a:t>24/2/2022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544089996"/>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Date Placeholder 4"/>
          <p:cNvSpPr>
            <a:spLocks noGrp="1"/>
          </p:cNvSpPr>
          <p:nvPr>
            <p:ph type="dt" sz="half" idx="10"/>
          </p:nvPr>
        </p:nvSpPr>
        <p:spPr/>
        <p:txBody>
          <a:bodyPr/>
          <a:lstStyle/>
          <a:p>
            <a:fld id="{C17AF732-0D89-43F8-9B5A-9CB23D250826}" type="datetimeFigureOut">
              <a:rPr lang="en-MY" smtClean="0"/>
              <a:t>24/2/2022</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410385319"/>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MY"/>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7" name="Date Placeholder 6"/>
          <p:cNvSpPr>
            <a:spLocks noGrp="1"/>
          </p:cNvSpPr>
          <p:nvPr>
            <p:ph type="dt" sz="half" idx="10"/>
          </p:nvPr>
        </p:nvSpPr>
        <p:spPr/>
        <p:txBody>
          <a:bodyPr/>
          <a:lstStyle/>
          <a:p>
            <a:fld id="{C17AF732-0D89-43F8-9B5A-9CB23D250826}" type="datetimeFigureOut">
              <a:rPr lang="en-MY" smtClean="0"/>
              <a:t>24/2/2022</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823447127"/>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Date Placeholder 2"/>
          <p:cNvSpPr>
            <a:spLocks noGrp="1"/>
          </p:cNvSpPr>
          <p:nvPr>
            <p:ph type="dt" sz="half" idx="10"/>
          </p:nvPr>
        </p:nvSpPr>
        <p:spPr/>
        <p:txBody>
          <a:bodyPr/>
          <a:lstStyle/>
          <a:p>
            <a:fld id="{C17AF732-0D89-43F8-9B5A-9CB23D250826}" type="datetimeFigureOut">
              <a:rPr lang="en-MY" smtClean="0"/>
              <a:t>24/2/2022</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1746575338"/>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7AF732-0D89-43F8-9B5A-9CB23D250826}" type="datetimeFigureOut">
              <a:rPr lang="en-MY" smtClean="0"/>
              <a:t>24/2/2022</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631632433"/>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MY"/>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7AF732-0D89-43F8-9B5A-9CB23D250826}" type="datetimeFigureOut">
              <a:rPr lang="en-MY" smtClean="0"/>
              <a:t>24/2/2022</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72246272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MY"/>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Y"/>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7AF732-0D89-43F8-9B5A-9CB23D250826}" type="datetimeFigureOut">
              <a:rPr lang="en-MY" smtClean="0"/>
              <a:t>24/2/2022</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571681660"/>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MY"/>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C17AF732-0D89-43F8-9B5A-9CB23D250826}" type="datetimeFigureOut">
              <a:rPr lang="en-MY" smtClean="0"/>
              <a:t>24/2/2022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3921614261"/>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MY"/>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10"/>
          </p:nvPr>
        </p:nvSpPr>
        <p:spPr/>
        <p:txBody>
          <a:bodyPr/>
          <a:lstStyle/>
          <a:p>
            <a:fld id="{C17AF732-0D89-43F8-9B5A-9CB23D250826}" type="datetimeFigureOut">
              <a:rPr lang="en-MY" smtClean="0"/>
              <a:t>24/2/2022</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03A943CD-8B76-4FCB-A1E7-7FECB9517068}" type="slidenum">
              <a:rPr lang="en-MY" smtClean="0"/>
              <a:t>‹#›</a:t>
            </a:fld>
            <a:endParaRPr lang="en-MY"/>
          </a:p>
        </p:txBody>
      </p:sp>
    </p:spTree>
    <p:extLst>
      <p:ext uri="{BB962C8B-B14F-4D97-AF65-F5344CB8AC3E}">
        <p14:creationId xmlns:p14="http://schemas.microsoft.com/office/powerpoint/2010/main" val="160083090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801"/>
            <a:ext cx="8001000" cy="2971801"/>
          </a:xfrm>
        </p:spPr>
        <p:txBody>
          <a:bodyPr anchor="b">
            <a:normAutofit/>
          </a:bodyPr>
          <a:lstStyle>
            <a:lvl1pPr algn="l">
              <a:defRPr sz="4800">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4212" y="3843869"/>
            <a:ext cx="6400800" cy="1947333"/>
          </a:xfrm>
        </p:spPr>
        <p:txBody>
          <a:bodyPr anchor="t">
            <a:normAutofit/>
          </a:bodyPr>
          <a:lstStyle>
            <a:lvl1pPr marL="0" indent="0" algn="l">
              <a:buNone/>
              <a:defRPr sz="2100">
                <a:solidFill>
                  <a:schemeClr val="bg2">
                    <a:lumMod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FD57B57B-DDD0-450F-AF13-A44F12430E25}"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1" y="91547"/>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8" y="32280"/>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7" y="609603"/>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78492055"/>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nchor="ct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1C3F768-8DC6-43BC-8383-3BF26308B23E}"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a:xfrm>
            <a:off x="11456965" y="6321286"/>
            <a:ext cx="682041" cy="484394"/>
          </a:xfrm>
          <a:solidFill>
            <a:schemeClr val="tx2"/>
          </a:solidFill>
        </p:spPr>
        <p:txBody>
          <a:bodyPr/>
          <a:lstStyle>
            <a:lvl1pPr algn="ctr">
              <a:defRPr sz="2000" b="1"/>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912789265"/>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4213" y="2006600"/>
            <a:ext cx="8534401" cy="2281600"/>
          </a:xfrm>
        </p:spPr>
        <p:txBody>
          <a:bodyPr anchor="b">
            <a:normAutofit/>
          </a:bodyPr>
          <a:lstStyle>
            <a:lvl1pPr algn="l">
              <a:defRPr sz="36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FE941E4C-7A6B-4D47-A24B-9B09663CA5F9}"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a:xfrm>
            <a:off x="11171585" y="6308035"/>
            <a:ext cx="904151" cy="534090"/>
          </a:xfrm>
        </p:spPr>
        <p:txBody>
          <a:bodyPr/>
          <a:lstStyle>
            <a:lvl1pPr algn="ctr">
              <a:defRPr sz="2000"/>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1699323448"/>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684213" y="685802"/>
            <a:ext cx="4937655" cy="361526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808134" y="685801"/>
            <a:ext cx="4934479" cy="3615266"/>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7154EBFF-B61C-47F3-973B-6AB27C59A3F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a:xfrm>
            <a:off x="11184837" y="6387550"/>
            <a:ext cx="969967" cy="496957"/>
          </a:xfrm>
        </p:spPr>
        <p:txBody>
          <a:bodyPr/>
          <a:lstStyle>
            <a:lvl1pPr algn="ctr">
              <a:defRPr sz="2000" b="1"/>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540741521"/>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972081" y="685800"/>
            <a:ext cx="4649787" cy="576262"/>
          </a:xfrm>
        </p:spPr>
        <p:txBody>
          <a:bodyPr anchor="b">
            <a:noAutofit/>
          </a:bodyPr>
          <a:lstStyle>
            <a:lvl1pPr marL="0" indent="0">
              <a:buNone/>
              <a:defRPr sz="28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84213" y="1270529"/>
            <a:ext cx="4937655"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079066" y="685800"/>
            <a:ext cx="4665135" cy="576262"/>
          </a:xfrm>
        </p:spPr>
        <p:txBody>
          <a:bodyPr anchor="b">
            <a:noAutofit/>
          </a:bodyPr>
          <a:lstStyle>
            <a:lvl1pPr marL="0" indent="0">
              <a:buNone/>
              <a:defRPr sz="28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806546" y="1262062"/>
            <a:ext cx="4929188"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39DEABF0-6700-432C-9602-274D0A6E9760}"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8" name="Footer Placeholder 7"/>
          <p:cNvSpPr>
            <a:spLocks noGrp="1"/>
          </p:cNvSpPr>
          <p:nvPr>
            <p:ph type="ftr" sz="quarter" idx="11"/>
          </p:nvPr>
        </p:nvSpPr>
        <p:spPr/>
        <p:txBody>
          <a:bodyPr/>
          <a:lstStyle/>
          <a:p>
            <a:endParaRPr lang="ar-SA" dirty="0">
              <a:solidFill>
                <a:srgbClr val="537D0B">
                  <a:lumMod val="50000"/>
                </a:srgbClr>
              </a:solidFill>
            </a:endParaRPr>
          </a:p>
        </p:txBody>
      </p:sp>
      <p:sp>
        <p:nvSpPr>
          <p:cNvPr id="9" name="Slide Number Placeholder 8"/>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1578042376"/>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D2ED297C-59BA-42FC-94DD-3398ED7FBCF9}"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4" name="Footer Placeholder 3"/>
          <p:cNvSpPr>
            <a:spLocks noGrp="1"/>
          </p:cNvSpPr>
          <p:nvPr>
            <p:ph type="ftr" sz="quarter" idx="11"/>
          </p:nvPr>
        </p:nvSpPr>
        <p:spPr/>
        <p:txBody>
          <a:bodyPr/>
          <a:lstStyle/>
          <a:p>
            <a:endParaRPr lang="ar-SA" dirty="0">
              <a:solidFill>
                <a:srgbClr val="537D0B">
                  <a:lumMod val="50000"/>
                </a:srgbClr>
              </a:solidFill>
            </a:endParaRPr>
          </a:p>
        </p:txBody>
      </p:sp>
      <p:sp>
        <p:nvSpPr>
          <p:cNvPr id="5" name="Slide Number Placeholder 4"/>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4008715237"/>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7F43F5-7E6D-49AA-A1E6-8D6D091E7267}"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3" name="Footer Placeholder 2"/>
          <p:cNvSpPr>
            <a:spLocks noGrp="1"/>
          </p:cNvSpPr>
          <p:nvPr>
            <p:ph type="ftr" sz="quarter" idx="11"/>
          </p:nvPr>
        </p:nvSpPr>
        <p:spPr/>
        <p:txBody>
          <a:bodyPr/>
          <a:lstStyle/>
          <a:p>
            <a:endParaRPr lang="ar-SA" dirty="0">
              <a:solidFill>
                <a:srgbClr val="537D0B">
                  <a:lumMod val="50000"/>
                </a:srgbClr>
              </a:solidFill>
            </a:endParaRPr>
          </a:p>
        </p:txBody>
      </p:sp>
      <p:sp>
        <p:nvSpPr>
          <p:cNvPr id="4" name="Slide Number Placeholder 3"/>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74343399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84213" y="685800"/>
            <a:ext cx="5943601" cy="5308600"/>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7085012" y="2209801"/>
            <a:ext cx="3657600" cy="2091267"/>
          </a:xfrm>
        </p:spPr>
        <p:txBody>
          <a:bodyPr anchor="t">
            <a:normAutofit/>
          </a:bodyPr>
          <a:lstStyle>
            <a:lvl1pPr marL="0" indent="0">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7FF0C952-F428-490C-B7D5-154C7A6DC58A}"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a:xfrm>
            <a:off x="11049756" y="6172202"/>
            <a:ext cx="1142245" cy="669925"/>
          </a:xfrm>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1529015062"/>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ar-SA" smtClean="0"/>
              <a:t>انقر لتحرير نمط العنوان الرئيسي</a:t>
            </a:r>
            <a:endParaRPr lang="en-US" dirty="0"/>
          </a:p>
        </p:txBody>
      </p:sp>
      <p:sp>
        <p:nvSpPr>
          <p:cNvPr id="14" name="Picture Placeholder 2"/>
          <p:cNvSpPr>
            <a:spLocks noGrp="1" noChangeAspect="1"/>
          </p:cNvSpPr>
          <p:nvPr>
            <p:ph type="pic" idx="1"/>
          </p:nvPr>
        </p:nvSpPr>
        <p:spPr>
          <a:xfrm>
            <a:off x="989013" y="914400"/>
            <a:ext cx="3280975"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ar-SA" dirty="0" smtClean="0"/>
              <a:t>انقر فوق الأيقونة لإضافة صورة</a:t>
            </a:r>
            <a:endParaRPr lang="en-US" dirty="0"/>
          </a:p>
        </p:txBody>
      </p:sp>
      <p:sp>
        <p:nvSpPr>
          <p:cNvPr id="4" name="Text Placeholder 3"/>
          <p:cNvSpPr>
            <a:spLocks noGrp="1"/>
          </p:cNvSpPr>
          <p:nvPr>
            <p:ph type="body" sz="half" idx="2"/>
          </p:nvPr>
        </p:nvSpPr>
        <p:spPr>
          <a:xfrm>
            <a:off x="4722813" y="2777067"/>
            <a:ext cx="6021388" cy="2048933"/>
          </a:xfrm>
        </p:spPr>
        <p:txBody>
          <a:bodyPr anchor="t">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4C64A3C-926E-4171-B0B5-2F7D60FB434F}"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446101927"/>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17" name="Picture Placeholder 2"/>
          <p:cNvSpPr>
            <a:spLocks noGrp="1" noChangeAspect="1"/>
          </p:cNvSpPr>
          <p:nvPr>
            <p:ph type="pic" idx="13"/>
          </p:nvPr>
        </p:nvSpPr>
        <p:spPr>
          <a:xfrm>
            <a:off x="685801"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ar-SA" dirty="0" smtClean="0"/>
              <a:t>انقر فوق الأيقونة لإضافة صورة</a:t>
            </a:r>
            <a:endParaRPr lang="en-US" dirty="0"/>
          </a:p>
        </p:txBody>
      </p:sp>
      <p:sp>
        <p:nvSpPr>
          <p:cNvPr id="16" name="Text Placeholder 9"/>
          <p:cNvSpPr>
            <a:spLocks noGrp="1"/>
          </p:cNvSpPr>
          <p:nvPr>
            <p:ph type="body" sz="quarter" idx="14"/>
          </p:nvPr>
        </p:nvSpPr>
        <p:spPr>
          <a:xfrm>
            <a:off x="914401" y="3843867"/>
            <a:ext cx="8304211" cy="457200"/>
          </a:xfrm>
        </p:spPr>
        <p:txBody>
          <a:bodyPr anchor="t">
            <a:normAutofit/>
          </a:bodyPr>
          <a:lstStyle>
            <a:lvl1pPr marL="0" indent="0">
              <a:buFontTx/>
              <a:buNone/>
              <a:defRPr sz="1600"/>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ar-SA" smtClean="0"/>
              <a:t>انقر لتحرير أنماط النص الرئيسي</a:t>
            </a:r>
          </a:p>
        </p:txBody>
      </p:sp>
      <p:sp>
        <p:nvSpPr>
          <p:cNvPr id="3" name="Date Placeholder 2"/>
          <p:cNvSpPr>
            <a:spLocks noGrp="1"/>
          </p:cNvSpPr>
          <p:nvPr>
            <p:ph type="dt" sz="half" idx="10"/>
          </p:nvPr>
        </p:nvSpPr>
        <p:spPr/>
        <p:txBody>
          <a:bodyPr/>
          <a:lstStyle/>
          <a:p>
            <a:fld id="{EA773DC1-4D8F-47E3-B7B1-A6D5D9ED5842}"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4" name="Footer Placeholder 3"/>
          <p:cNvSpPr>
            <a:spLocks noGrp="1"/>
          </p:cNvSpPr>
          <p:nvPr>
            <p:ph type="ftr" sz="quarter" idx="11"/>
          </p:nvPr>
        </p:nvSpPr>
        <p:spPr/>
        <p:txBody>
          <a:bodyPr/>
          <a:lstStyle/>
          <a:p>
            <a:endParaRPr lang="ar-SA" dirty="0">
              <a:solidFill>
                <a:srgbClr val="537D0B">
                  <a:lumMod val="50000"/>
                </a:srgbClr>
              </a:solidFill>
            </a:endParaRPr>
          </a:p>
        </p:txBody>
      </p:sp>
      <p:sp>
        <p:nvSpPr>
          <p:cNvPr id="5" name="Slide Number Placeholder 4"/>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4228939345"/>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3" y="4114800"/>
            <a:ext cx="8535988" cy="1879600"/>
          </a:xfrm>
        </p:spPr>
        <p:txBody>
          <a:bodyPr anchor="ctr">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E991CA91-FA16-479F-9EA0-CA3E6DF58D3C}"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21151346"/>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1"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684213" y="4301069"/>
            <a:ext cx="8534400" cy="1684865"/>
          </a:xfrm>
        </p:spPr>
        <p:txBody>
          <a:bodyPr anchor="ctr">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0BA7469-C41D-451D-AC68-988D35FDD39C}"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Tree>
    <p:extLst>
      <p:ext uri="{BB962C8B-B14F-4D97-AF65-F5344CB8AC3E}">
        <p14:creationId xmlns:p14="http://schemas.microsoft.com/office/powerpoint/2010/main" val="1059138739"/>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1" y="5132981"/>
            <a:ext cx="8535991" cy="860400"/>
          </a:xfrm>
        </p:spPr>
        <p:txBody>
          <a:bodyPr anchor="t">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0F2653B-3464-4581-8BFB-FD3BE19815D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139375380"/>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3"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3" y="4978400"/>
            <a:ext cx="8534401" cy="1016000"/>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48DF5EFA-B82B-4245-A083-C0EAD64C4744}"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Tree>
    <p:extLst>
      <p:ext uri="{BB962C8B-B14F-4D97-AF65-F5344CB8AC3E}">
        <p14:creationId xmlns:p14="http://schemas.microsoft.com/office/powerpoint/2010/main" val="361882242"/>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3" y="4766734"/>
            <a:ext cx="8534401" cy="1227667"/>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B965A44-5695-41F5-982B-3B9EECA394A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9301363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EB6667E0-5503-4AF6-BC54-D4FCF33BD8AE}"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935701143"/>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818DDD7-0BD0-4DE7-AA48-8AB8CAE413C4}"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688925825"/>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801"/>
            <a:ext cx="8001000" cy="2971801"/>
          </a:xfrm>
        </p:spPr>
        <p:txBody>
          <a:bodyPr anchor="b">
            <a:normAutofit/>
          </a:bodyPr>
          <a:lstStyle>
            <a:lvl1pPr algn="l">
              <a:defRPr sz="4800">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4212" y="3843869"/>
            <a:ext cx="6400800" cy="1947333"/>
          </a:xfrm>
        </p:spPr>
        <p:txBody>
          <a:bodyPr anchor="t">
            <a:normAutofit/>
          </a:bodyPr>
          <a:lstStyle>
            <a:lvl1pPr marL="0" indent="0" algn="l">
              <a:buNone/>
              <a:defRPr sz="2100">
                <a:solidFill>
                  <a:schemeClr val="bg2">
                    <a:lumMod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FD57B57B-DDD0-450F-AF13-A44F12430E25}"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1" y="91547"/>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8" y="32280"/>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7" y="609603"/>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5229772"/>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nchor="ct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1C3F768-8DC6-43BC-8383-3BF26308B23E}"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a:xfrm>
            <a:off x="11456965" y="6321286"/>
            <a:ext cx="682041" cy="484394"/>
          </a:xfrm>
          <a:solidFill>
            <a:schemeClr val="tx2"/>
          </a:solidFill>
        </p:spPr>
        <p:txBody>
          <a:bodyPr/>
          <a:lstStyle>
            <a:lvl1pPr algn="ctr">
              <a:defRPr sz="2000" b="1"/>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154065093"/>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4213" y="2006600"/>
            <a:ext cx="8534401" cy="2281600"/>
          </a:xfrm>
        </p:spPr>
        <p:txBody>
          <a:bodyPr anchor="b">
            <a:normAutofit/>
          </a:bodyPr>
          <a:lstStyle>
            <a:lvl1pPr algn="l">
              <a:defRPr sz="36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FE941E4C-7A6B-4D47-A24B-9B09663CA5F9}"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a:xfrm>
            <a:off x="11171585" y="6308035"/>
            <a:ext cx="904151" cy="534090"/>
          </a:xfrm>
        </p:spPr>
        <p:txBody>
          <a:bodyPr/>
          <a:lstStyle>
            <a:lvl1pPr algn="ctr">
              <a:defRPr sz="2000"/>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668122201"/>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684213" y="685802"/>
            <a:ext cx="4937655" cy="361526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808134" y="685801"/>
            <a:ext cx="4934479" cy="3615266"/>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7154EBFF-B61C-47F3-973B-6AB27C59A3F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a:xfrm>
            <a:off x="11184837" y="6387550"/>
            <a:ext cx="969967" cy="496957"/>
          </a:xfrm>
        </p:spPr>
        <p:txBody>
          <a:bodyPr/>
          <a:lstStyle>
            <a:lvl1pPr algn="ctr">
              <a:defRPr sz="2000" b="1"/>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643171589"/>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972081" y="685800"/>
            <a:ext cx="4649787" cy="576262"/>
          </a:xfrm>
        </p:spPr>
        <p:txBody>
          <a:bodyPr anchor="b">
            <a:noAutofit/>
          </a:bodyPr>
          <a:lstStyle>
            <a:lvl1pPr marL="0" indent="0">
              <a:buNone/>
              <a:defRPr sz="28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84213" y="1270529"/>
            <a:ext cx="4937655"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079066" y="685800"/>
            <a:ext cx="4665135" cy="576262"/>
          </a:xfrm>
        </p:spPr>
        <p:txBody>
          <a:bodyPr anchor="b">
            <a:noAutofit/>
          </a:bodyPr>
          <a:lstStyle>
            <a:lvl1pPr marL="0" indent="0">
              <a:buNone/>
              <a:defRPr sz="28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806546" y="1262062"/>
            <a:ext cx="4929188"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39DEABF0-6700-432C-9602-274D0A6E9760}"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8" name="Footer Placeholder 7"/>
          <p:cNvSpPr>
            <a:spLocks noGrp="1"/>
          </p:cNvSpPr>
          <p:nvPr>
            <p:ph type="ftr" sz="quarter" idx="11"/>
          </p:nvPr>
        </p:nvSpPr>
        <p:spPr/>
        <p:txBody>
          <a:bodyPr/>
          <a:lstStyle/>
          <a:p>
            <a:endParaRPr lang="ar-SA" dirty="0">
              <a:solidFill>
                <a:srgbClr val="537D0B">
                  <a:lumMod val="50000"/>
                </a:srgbClr>
              </a:solidFill>
            </a:endParaRPr>
          </a:p>
        </p:txBody>
      </p:sp>
      <p:sp>
        <p:nvSpPr>
          <p:cNvPr id="9" name="Slide Number Placeholder 8"/>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28274805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D2ED297C-59BA-42FC-94DD-3398ED7FBCF9}"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4" name="Footer Placeholder 3"/>
          <p:cNvSpPr>
            <a:spLocks noGrp="1"/>
          </p:cNvSpPr>
          <p:nvPr>
            <p:ph type="ftr" sz="quarter" idx="11"/>
          </p:nvPr>
        </p:nvSpPr>
        <p:spPr/>
        <p:txBody>
          <a:bodyPr/>
          <a:lstStyle/>
          <a:p>
            <a:endParaRPr lang="ar-SA" dirty="0">
              <a:solidFill>
                <a:srgbClr val="537D0B">
                  <a:lumMod val="50000"/>
                </a:srgbClr>
              </a:solidFill>
            </a:endParaRPr>
          </a:p>
        </p:txBody>
      </p:sp>
      <p:sp>
        <p:nvSpPr>
          <p:cNvPr id="5" name="Slide Number Placeholder 4"/>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4007399189"/>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7F43F5-7E6D-49AA-A1E6-8D6D091E7267}"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3" name="Footer Placeholder 2"/>
          <p:cNvSpPr>
            <a:spLocks noGrp="1"/>
          </p:cNvSpPr>
          <p:nvPr>
            <p:ph type="ftr" sz="quarter" idx="11"/>
          </p:nvPr>
        </p:nvSpPr>
        <p:spPr/>
        <p:txBody>
          <a:bodyPr/>
          <a:lstStyle/>
          <a:p>
            <a:endParaRPr lang="ar-SA" dirty="0">
              <a:solidFill>
                <a:srgbClr val="537D0B">
                  <a:lumMod val="50000"/>
                </a:srgbClr>
              </a:solidFill>
            </a:endParaRPr>
          </a:p>
        </p:txBody>
      </p:sp>
      <p:sp>
        <p:nvSpPr>
          <p:cNvPr id="4" name="Slide Number Placeholder 3"/>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05379484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84213" y="685800"/>
            <a:ext cx="5943601" cy="5308600"/>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7085012" y="2209801"/>
            <a:ext cx="3657600" cy="2091267"/>
          </a:xfrm>
        </p:spPr>
        <p:txBody>
          <a:bodyPr anchor="t">
            <a:normAutofit/>
          </a:bodyPr>
          <a:lstStyle>
            <a:lvl1pPr marL="0" indent="0">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7FF0C952-F428-490C-B7D5-154C7A6DC58A}"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a:xfrm>
            <a:off x="11049756" y="6172202"/>
            <a:ext cx="1142245" cy="669925"/>
          </a:xfrm>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014952745"/>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ar-SA" smtClean="0"/>
              <a:t>انقر لتحرير نمط العنوان الرئيسي</a:t>
            </a:r>
            <a:endParaRPr lang="en-US" dirty="0"/>
          </a:p>
        </p:txBody>
      </p:sp>
      <p:sp>
        <p:nvSpPr>
          <p:cNvPr id="14" name="Picture Placeholder 2"/>
          <p:cNvSpPr>
            <a:spLocks noGrp="1" noChangeAspect="1"/>
          </p:cNvSpPr>
          <p:nvPr>
            <p:ph type="pic" idx="1"/>
          </p:nvPr>
        </p:nvSpPr>
        <p:spPr>
          <a:xfrm>
            <a:off x="989013" y="914400"/>
            <a:ext cx="3280975"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ar-SA" dirty="0" smtClean="0"/>
              <a:t>انقر فوق الأيقونة لإضافة صورة</a:t>
            </a:r>
            <a:endParaRPr lang="en-US" dirty="0"/>
          </a:p>
        </p:txBody>
      </p:sp>
      <p:sp>
        <p:nvSpPr>
          <p:cNvPr id="4" name="Text Placeholder 3"/>
          <p:cNvSpPr>
            <a:spLocks noGrp="1"/>
          </p:cNvSpPr>
          <p:nvPr>
            <p:ph type="body" sz="half" idx="2"/>
          </p:nvPr>
        </p:nvSpPr>
        <p:spPr>
          <a:xfrm>
            <a:off x="4722813" y="2777067"/>
            <a:ext cx="6021388" cy="2048933"/>
          </a:xfrm>
        </p:spPr>
        <p:txBody>
          <a:bodyPr anchor="t">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4C64A3C-926E-4171-B0B5-2F7D60FB434F}"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101847022"/>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17" name="Picture Placeholder 2"/>
          <p:cNvSpPr>
            <a:spLocks noGrp="1" noChangeAspect="1"/>
          </p:cNvSpPr>
          <p:nvPr>
            <p:ph type="pic" idx="13"/>
          </p:nvPr>
        </p:nvSpPr>
        <p:spPr>
          <a:xfrm>
            <a:off x="685801"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ar-SA" dirty="0" smtClean="0"/>
              <a:t>انقر فوق الأيقونة لإضافة صورة</a:t>
            </a:r>
            <a:endParaRPr lang="en-US" dirty="0"/>
          </a:p>
        </p:txBody>
      </p:sp>
      <p:sp>
        <p:nvSpPr>
          <p:cNvPr id="16" name="Text Placeholder 9"/>
          <p:cNvSpPr>
            <a:spLocks noGrp="1"/>
          </p:cNvSpPr>
          <p:nvPr>
            <p:ph type="body" sz="quarter" idx="14"/>
          </p:nvPr>
        </p:nvSpPr>
        <p:spPr>
          <a:xfrm>
            <a:off x="914401" y="3843867"/>
            <a:ext cx="8304211" cy="457200"/>
          </a:xfrm>
        </p:spPr>
        <p:txBody>
          <a:bodyPr anchor="t">
            <a:normAutofit/>
          </a:bodyPr>
          <a:lstStyle>
            <a:lvl1pPr marL="0" indent="0">
              <a:buFontTx/>
              <a:buNone/>
              <a:defRPr sz="1600"/>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ar-SA" smtClean="0"/>
              <a:t>انقر لتحرير أنماط النص الرئيسي</a:t>
            </a:r>
          </a:p>
        </p:txBody>
      </p:sp>
      <p:sp>
        <p:nvSpPr>
          <p:cNvPr id="3" name="Date Placeholder 2"/>
          <p:cNvSpPr>
            <a:spLocks noGrp="1"/>
          </p:cNvSpPr>
          <p:nvPr>
            <p:ph type="dt" sz="half" idx="10"/>
          </p:nvPr>
        </p:nvSpPr>
        <p:spPr/>
        <p:txBody>
          <a:bodyPr/>
          <a:lstStyle/>
          <a:p>
            <a:fld id="{EA773DC1-4D8F-47E3-B7B1-A6D5D9ED5842}"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4" name="Footer Placeholder 3"/>
          <p:cNvSpPr>
            <a:spLocks noGrp="1"/>
          </p:cNvSpPr>
          <p:nvPr>
            <p:ph type="ftr" sz="quarter" idx="11"/>
          </p:nvPr>
        </p:nvSpPr>
        <p:spPr/>
        <p:txBody>
          <a:bodyPr/>
          <a:lstStyle/>
          <a:p>
            <a:endParaRPr lang="ar-SA" dirty="0">
              <a:solidFill>
                <a:srgbClr val="537D0B">
                  <a:lumMod val="50000"/>
                </a:srgbClr>
              </a:solidFill>
            </a:endParaRPr>
          </a:p>
        </p:txBody>
      </p:sp>
      <p:sp>
        <p:nvSpPr>
          <p:cNvPr id="5" name="Slide Number Placeholder 4"/>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408469889"/>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3" y="4114800"/>
            <a:ext cx="8535988" cy="1879600"/>
          </a:xfrm>
        </p:spPr>
        <p:txBody>
          <a:bodyPr anchor="ctr">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E991CA91-FA16-479F-9EA0-CA3E6DF58D3C}"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784168983"/>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1"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684213" y="4301069"/>
            <a:ext cx="8534400" cy="1684865"/>
          </a:xfrm>
        </p:spPr>
        <p:txBody>
          <a:bodyPr anchor="ctr">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0BA7469-C41D-451D-AC68-988D35FDD39C}"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Tree>
    <p:extLst>
      <p:ext uri="{BB962C8B-B14F-4D97-AF65-F5344CB8AC3E}">
        <p14:creationId xmlns:p14="http://schemas.microsoft.com/office/powerpoint/2010/main" val="329347593"/>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1" y="5132981"/>
            <a:ext cx="8535991" cy="860400"/>
          </a:xfrm>
        </p:spPr>
        <p:txBody>
          <a:bodyPr anchor="t">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0F2653B-3464-4581-8BFB-FD3BE19815D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862081497"/>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3"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3" y="4978400"/>
            <a:ext cx="8534401" cy="1016000"/>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48DF5EFA-B82B-4245-A083-C0EAD64C4744}"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Tree>
    <p:extLst>
      <p:ext uri="{BB962C8B-B14F-4D97-AF65-F5344CB8AC3E}">
        <p14:creationId xmlns:p14="http://schemas.microsoft.com/office/powerpoint/2010/main" val="147979960"/>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3" y="4766734"/>
            <a:ext cx="8534401" cy="1227667"/>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B965A44-5695-41F5-982B-3B9EECA394A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922849813"/>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EB6667E0-5503-4AF6-BC54-D4FCF33BD8AE}"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1282583161"/>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818DDD7-0BD0-4DE7-AA48-8AB8CAE413C4}"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320440510"/>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801"/>
            <a:ext cx="8001000" cy="2971801"/>
          </a:xfrm>
        </p:spPr>
        <p:txBody>
          <a:bodyPr anchor="b">
            <a:normAutofit/>
          </a:bodyPr>
          <a:lstStyle>
            <a:lvl1pPr algn="l">
              <a:defRPr sz="4800">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684212" y="3843869"/>
            <a:ext cx="6400800" cy="1947333"/>
          </a:xfrm>
        </p:spPr>
        <p:txBody>
          <a:bodyPr anchor="t">
            <a:normAutofit/>
          </a:bodyPr>
          <a:lstStyle>
            <a:lvl1pPr marL="0" indent="0" algn="l">
              <a:buNone/>
              <a:defRPr sz="2100">
                <a:solidFill>
                  <a:schemeClr val="bg2">
                    <a:lumMod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FD57B57B-DDD0-450F-AF13-A44F12430E25}"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1" y="91547"/>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8" y="32280"/>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7" y="609603"/>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1997281"/>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nchor="ct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31C3F768-8DC6-43BC-8383-3BF26308B23E}"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a:xfrm>
            <a:off x="11456965" y="6321286"/>
            <a:ext cx="682041" cy="484394"/>
          </a:xfrm>
          <a:solidFill>
            <a:schemeClr val="tx2"/>
          </a:solidFill>
        </p:spPr>
        <p:txBody>
          <a:bodyPr/>
          <a:lstStyle>
            <a:lvl1pPr algn="ctr">
              <a:defRPr sz="2000" b="1"/>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884015296"/>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84213" y="2006600"/>
            <a:ext cx="8534401" cy="2281600"/>
          </a:xfrm>
        </p:spPr>
        <p:txBody>
          <a:bodyPr anchor="b">
            <a:normAutofit/>
          </a:bodyPr>
          <a:lstStyle>
            <a:lvl1pPr algn="l">
              <a:defRPr sz="36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FE941E4C-7A6B-4D47-A24B-9B09663CA5F9}"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a:xfrm>
            <a:off x="11171585" y="6308035"/>
            <a:ext cx="904151" cy="534090"/>
          </a:xfrm>
        </p:spPr>
        <p:txBody>
          <a:bodyPr/>
          <a:lstStyle>
            <a:lvl1pPr algn="ctr">
              <a:defRPr sz="2000"/>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919781581"/>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684213" y="685802"/>
            <a:ext cx="4937655" cy="361526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808134" y="685801"/>
            <a:ext cx="4934479" cy="3615266"/>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7154EBFF-B61C-47F3-973B-6AB27C59A3F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a:xfrm>
            <a:off x="11184837" y="6387550"/>
            <a:ext cx="969967" cy="496957"/>
          </a:xfrm>
        </p:spPr>
        <p:txBody>
          <a:bodyPr/>
          <a:lstStyle>
            <a:lvl1pPr algn="ctr">
              <a:defRPr sz="2000" b="1"/>
            </a:lvl1p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21795562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972081" y="685800"/>
            <a:ext cx="4649787" cy="576262"/>
          </a:xfrm>
        </p:spPr>
        <p:txBody>
          <a:bodyPr anchor="b">
            <a:noAutofit/>
          </a:bodyPr>
          <a:lstStyle>
            <a:lvl1pPr marL="0" indent="0">
              <a:buNone/>
              <a:defRPr sz="28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84213" y="1270529"/>
            <a:ext cx="4937655"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6079066" y="685800"/>
            <a:ext cx="4665135" cy="576262"/>
          </a:xfrm>
        </p:spPr>
        <p:txBody>
          <a:bodyPr anchor="b">
            <a:noAutofit/>
          </a:bodyPr>
          <a:lstStyle>
            <a:lvl1pPr marL="0" indent="0">
              <a:buNone/>
              <a:defRPr sz="2800" b="0">
                <a:solidFill>
                  <a:schemeClr val="tx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806546" y="1262062"/>
            <a:ext cx="4929188" cy="3030538"/>
          </a:xfrm>
        </p:spPr>
        <p:txBody>
          <a:bodyPr anchor="t">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39DEABF0-6700-432C-9602-274D0A6E9760}"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8" name="Footer Placeholder 7"/>
          <p:cNvSpPr>
            <a:spLocks noGrp="1"/>
          </p:cNvSpPr>
          <p:nvPr>
            <p:ph type="ftr" sz="quarter" idx="11"/>
          </p:nvPr>
        </p:nvSpPr>
        <p:spPr/>
        <p:txBody>
          <a:bodyPr/>
          <a:lstStyle/>
          <a:p>
            <a:endParaRPr lang="ar-SA" dirty="0">
              <a:solidFill>
                <a:srgbClr val="537D0B">
                  <a:lumMod val="50000"/>
                </a:srgbClr>
              </a:solidFill>
            </a:endParaRPr>
          </a:p>
        </p:txBody>
      </p:sp>
      <p:sp>
        <p:nvSpPr>
          <p:cNvPr id="9" name="Slide Number Placeholder 8"/>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82925048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D2ED297C-59BA-42FC-94DD-3398ED7FBCF9}"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4" name="Footer Placeholder 3"/>
          <p:cNvSpPr>
            <a:spLocks noGrp="1"/>
          </p:cNvSpPr>
          <p:nvPr>
            <p:ph type="ftr" sz="quarter" idx="11"/>
          </p:nvPr>
        </p:nvSpPr>
        <p:spPr/>
        <p:txBody>
          <a:bodyPr/>
          <a:lstStyle/>
          <a:p>
            <a:endParaRPr lang="ar-SA" dirty="0">
              <a:solidFill>
                <a:srgbClr val="537D0B">
                  <a:lumMod val="50000"/>
                </a:srgbClr>
              </a:solidFill>
            </a:endParaRPr>
          </a:p>
        </p:txBody>
      </p:sp>
      <p:sp>
        <p:nvSpPr>
          <p:cNvPr id="5" name="Slide Number Placeholder 4"/>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226251652"/>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7F43F5-7E6D-49AA-A1E6-8D6D091E7267}"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3" name="Footer Placeholder 2"/>
          <p:cNvSpPr>
            <a:spLocks noGrp="1"/>
          </p:cNvSpPr>
          <p:nvPr>
            <p:ph type="ftr" sz="quarter" idx="11"/>
          </p:nvPr>
        </p:nvSpPr>
        <p:spPr/>
        <p:txBody>
          <a:bodyPr/>
          <a:lstStyle/>
          <a:p>
            <a:endParaRPr lang="ar-SA" dirty="0">
              <a:solidFill>
                <a:srgbClr val="537D0B">
                  <a:lumMod val="50000"/>
                </a:srgbClr>
              </a:solidFill>
            </a:endParaRPr>
          </a:p>
        </p:txBody>
      </p:sp>
      <p:sp>
        <p:nvSpPr>
          <p:cNvPr id="4" name="Slide Number Placeholder 3"/>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1481551181"/>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684213" y="685800"/>
            <a:ext cx="5943601" cy="5308600"/>
          </a:xfrm>
        </p:spPr>
        <p:txBody>
          <a:bodyPr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7085012" y="2209801"/>
            <a:ext cx="3657600" cy="2091267"/>
          </a:xfrm>
        </p:spPr>
        <p:txBody>
          <a:bodyPr anchor="t">
            <a:normAutofit/>
          </a:bodyPr>
          <a:lstStyle>
            <a:lvl1pPr marL="0" indent="0">
              <a:buNone/>
              <a:defRPr sz="16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7FF0C952-F428-490C-B7D5-154C7A6DC58A}"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a:xfrm>
            <a:off x="11049756" y="6172202"/>
            <a:ext cx="1142245" cy="669925"/>
          </a:xfrm>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924875935"/>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ar-SA" smtClean="0"/>
              <a:t>انقر لتحرير نمط العنوان الرئيسي</a:t>
            </a:r>
            <a:endParaRPr lang="en-US" dirty="0"/>
          </a:p>
        </p:txBody>
      </p:sp>
      <p:sp>
        <p:nvSpPr>
          <p:cNvPr id="14" name="Picture Placeholder 2"/>
          <p:cNvSpPr>
            <a:spLocks noGrp="1" noChangeAspect="1"/>
          </p:cNvSpPr>
          <p:nvPr>
            <p:ph type="pic" idx="1"/>
          </p:nvPr>
        </p:nvSpPr>
        <p:spPr>
          <a:xfrm>
            <a:off x="989013" y="914400"/>
            <a:ext cx="3280975"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ar-SA" dirty="0" smtClean="0"/>
              <a:t>انقر فوق الأيقونة لإضافة صورة</a:t>
            </a:r>
            <a:endParaRPr lang="en-US" dirty="0"/>
          </a:p>
        </p:txBody>
      </p:sp>
      <p:sp>
        <p:nvSpPr>
          <p:cNvPr id="4" name="Text Placeholder 3"/>
          <p:cNvSpPr>
            <a:spLocks noGrp="1"/>
          </p:cNvSpPr>
          <p:nvPr>
            <p:ph type="body" sz="half" idx="2"/>
          </p:nvPr>
        </p:nvSpPr>
        <p:spPr>
          <a:xfrm>
            <a:off x="4722813" y="2777067"/>
            <a:ext cx="6021388" cy="2048933"/>
          </a:xfrm>
        </p:spPr>
        <p:txBody>
          <a:bodyPr anchor="t">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4C64A3C-926E-4171-B0B5-2F7D60FB434F}"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6" name="Footer Placeholder 5"/>
          <p:cNvSpPr>
            <a:spLocks noGrp="1"/>
          </p:cNvSpPr>
          <p:nvPr>
            <p:ph type="ftr" sz="quarter" idx="11"/>
          </p:nvPr>
        </p:nvSpPr>
        <p:spPr/>
        <p:txBody>
          <a:bodyPr/>
          <a:lstStyle/>
          <a:p>
            <a:endParaRPr lang="ar-SA" dirty="0">
              <a:solidFill>
                <a:srgbClr val="537D0B">
                  <a:lumMod val="50000"/>
                </a:srgbClr>
              </a:solidFill>
            </a:endParaRPr>
          </a:p>
        </p:txBody>
      </p:sp>
      <p:sp>
        <p:nvSpPr>
          <p:cNvPr id="7" name="Slide Number Placeholder 6"/>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1370203170"/>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17" name="Picture Placeholder 2"/>
          <p:cNvSpPr>
            <a:spLocks noGrp="1" noChangeAspect="1"/>
          </p:cNvSpPr>
          <p:nvPr>
            <p:ph type="pic" idx="13"/>
          </p:nvPr>
        </p:nvSpPr>
        <p:spPr>
          <a:xfrm>
            <a:off x="685801"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189" indent="0">
              <a:buNone/>
              <a:defRPr sz="1600"/>
            </a:lvl2pPr>
            <a:lvl3pPr marL="914377" indent="0">
              <a:buNone/>
              <a:defRPr sz="1600"/>
            </a:lvl3pPr>
            <a:lvl4pPr marL="1371566" indent="0">
              <a:buNone/>
              <a:defRPr sz="1600"/>
            </a:lvl4pPr>
            <a:lvl5pPr marL="1828754" indent="0">
              <a:buNone/>
              <a:defRPr sz="1600"/>
            </a:lvl5pPr>
            <a:lvl6pPr marL="2285943" indent="0">
              <a:buNone/>
              <a:defRPr sz="1600"/>
            </a:lvl6pPr>
            <a:lvl7pPr marL="2743131" indent="0">
              <a:buNone/>
              <a:defRPr sz="1600"/>
            </a:lvl7pPr>
            <a:lvl8pPr marL="3200320" indent="0">
              <a:buNone/>
              <a:defRPr sz="1600"/>
            </a:lvl8pPr>
            <a:lvl9pPr marL="3657509" indent="0">
              <a:buNone/>
              <a:defRPr sz="1600"/>
            </a:lvl9pPr>
          </a:lstStyle>
          <a:p>
            <a:r>
              <a:rPr lang="ar-SA" dirty="0" smtClean="0"/>
              <a:t>انقر فوق الأيقونة لإضافة صورة</a:t>
            </a:r>
            <a:endParaRPr lang="en-US" dirty="0"/>
          </a:p>
        </p:txBody>
      </p:sp>
      <p:sp>
        <p:nvSpPr>
          <p:cNvPr id="16" name="Text Placeholder 9"/>
          <p:cNvSpPr>
            <a:spLocks noGrp="1"/>
          </p:cNvSpPr>
          <p:nvPr>
            <p:ph type="body" sz="quarter" idx="14"/>
          </p:nvPr>
        </p:nvSpPr>
        <p:spPr>
          <a:xfrm>
            <a:off x="914401" y="3843867"/>
            <a:ext cx="8304211" cy="457200"/>
          </a:xfrm>
        </p:spPr>
        <p:txBody>
          <a:bodyPr anchor="t">
            <a:normAutofit/>
          </a:bodyPr>
          <a:lstStyle>
            <a:lvl1pPr marL="0" indent="0">
              <a:buFontTx/>
              <a:buNone/>
              <a:defRPr sz="1600"/>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ar-SA" smtClean="0"/>
              <a:t>انقر لتحرير أنماط النص الرئيسي</a:t>
            </a:r>
          </a:p>
        </p:txBody>
      </p:sp>
      <p:sp>
        <p:nvSpPr>
          <p:cNvPr id="3" name="Date Placeholder 2"/>
          <p:cNvSpPr>
            <a:spLocks noGrp="1"/>
          </p:cNvSpPr>
          <p:nvPr>
            <p:ph type="dt" sz="half" idx="10"/>
          </p:nvPr>
        </p:nvSpPr>
        <p:spPr/>
        <p:txBody>
          <a:bodyPr/>
          <a:lstStyle/>
          <a:p>
            <a:fld id="{EA773DC1-4D8F-47E3-B7B1-A6D5D9ED5842}"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4" name="Footer Placeholder 3"/>
          <p:cNvSpPr>
            <a:spLocks noGrp="1"/>
          </p:cNvSpPr>
          <p:nvPr>
            <p:ph type="ftr" sz="quarter" idx="11"/>
          </p:nvPr>
        </p:nvSpPr>
        <p:spPr/>
        <p:txBody>
          <a:bodyPr/>
          <a:lstStyle/>
          <a:p>
            <a:endParaRPr lang="ar-SA" dirty="0">
              <a:solidFill>
                <a:srgbClr val="537D0B">
                  <a:lumMod val="50000"/>
                </a:srgbClr>
              </a:solidFill>
            </a:endParaRPr>
          </a:p>
        </p:txBody>
      </p:sp>
      <p:sp>
        <p:nvSpPr>
          <p:cNvPr id="5" name="Slide Number Placeholder 4"/>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341092680"/>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3" y="4114800"/>
            <a:ext cx="8535988" cy="1879600"/>
          </a:xfrm>
        </p:spPr>
        <p:txBody>
          <a:bodyPr anchor="ctr">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E991CA91-FA16-479F-9EA0-CA3E6DF58D3C}"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2261957655"/>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1"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189" indent="0">
              <a:buFontTx/>
              <a:buNone/>
              <a:defRPr/>
            </a:lvl2pPr>
            <a:lvl3pPr marL="914377" indent="0">
              <a:buFontTx/>
              <a:buNone/>
              <a:defRPr/>
            </a:lvl3pPr>
            <a:lvl4pPr marL="1371566" indent="0">
              <a:buFontTx/>
              <a:buNone/>
              <a:defRPr/>
            </a:lvl4pPr>
            <a:lvl5pPr marL="1828754"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684213" y="4301069"/>
            <a:ext cx="8534400" cy="1684865"/>
          </a:xfrm>
        </p:spPr>
        <p:txBody>
          <a:bodyPr anchor="ctr">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0BA7469-C41D-451D-AC68-988D35FDD39C}"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Tree>
    <p:extLst>
      <p:ext uri="{BB962C8B-B14F-4D97-AF65-F5344CB8AC3E}">
        <p14:creationId xmlns:p14="http://schemas.microsoft.com/office/powerpoint/2010/main" val="1566040502"/>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1" y="5132981"/>
            <a:ext cx="8535991" cy="860400"/>
          </a:xfrm>
        </p:spPr>
        <p:txBody>
          <a:bodyPr anchor="t">
            <a:normAutofit/>
          </a:bodyPr>
          <a:lstStyle>
            <a:lvl1pPr marL="0" indent="0" algn="l">
              <a:buNone/>
              <a:defRPr sz="20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10F2653B-3464-4581-8BFB-FD3BE19815D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42623848"/>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3"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3" y="4978400"/>
            <a:ext cx="8534401" cy="1016000"/>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48DF5EFA-B82B-4245-A083-C0EAD64C4744}"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algn="r" rtl="1"/>
            <a:r>
              <a:rPr lang="en-US" sz="8000" dirty="0">
                <a:solidFill>
                  <a:prstClr val="white"/>
                </a:solidFill>
              </a:rPr>
              <a:t>”</a:t>
            </a:r>
          </a:p>
        </p:txBody>
      </p:sp>
    </p:spTree>
    <p:extLst>
      <p:ext uri="{BB962C8B-B14F-4D97-AF65-F5344CB8AC3E}">
        <p14:creationId xmlns:p14="http://schemas.microsoft.com/office/powerpoint/2010/main" val="2698985572"/>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ar-SA" smtClean="0"/>
              <a:t>انقر لتحرير نمط العنوان الرئيسي</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ar-SA" smtClean="0"/>
              <a:t>انقر لتحرير أنماط النص الرئيسي</a:t>
            </a:r>
          </a:p>
        </p:txBody>
      </p:sp>
      <p:sp>
        <p:nvSpPr>
          <p:cNvPr id="3" name="Text Placeholder 2"/>
          <p:cNvSpPr>
            <a:spLocks noGrp="1"/>
          </p:cNvSpPr>
          <p:nvPr>
            <p:ph type="body" idx="1"/>
          </p:nvPr>
        </p:nvSpPr>
        <p:spPr>
          <a:xfrm>
            <a:off x="684213" y="4766734"/>
            <a:ext cx="8534401" cy="1227667"/>
          </a:xfrm>
        </p:spPr>
        <p:txBody>
          <a:bodyPr anchor="t">
            <a:normAutofit/>
          </a:bodyPr>
          <a:lstStyle>
            <a:lvl1pPr marL="0" indent="0" algn="l">
              <a:buNone/>
              <a:defRPr sz="1800">
                <a:solidFill>
                  <a:schemeClr val="bg2">
                    <a:lumMod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9B965A44-5695-41F5-982B-3B9EECA394A1}"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802023984"/>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EB6667E0-5503-4AF6-BC54-D4FCF33BD8AE}"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3706951811"/>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818DDD7-0BD0-4DE7-AA48-8AB8CAE413C4}" type="uaqdatetime1">
              <a:rPr lang="ar-SA" smtClean="0">
                <a:solidFill>
                  <a:srgbClr val="537D0B">
                    <a:lumMod val="50000"/>
                  </a:srgbClr>
                </a:solidFill>
              </a:rPr>
              <a:pPr/>
              <a:t>23/07/1443</a:t>
            </a:fld>
            <a:endParaRPr lang="ar-SA" dirty="0">
              <a:solidFill>
                <a:srgbClr val="537D0B">
                  <a:lumMod val="50000"/>
                </a:srgbClr>
              </a:solidFill>
            </a:endParaRPr>
          </a:p>
        </p:txBody>
      </p:sp>
      <p:sp>
        <p:nvSpPr>
          <p:cNvPr id="5" name="Footer Placeholder 4"/>
          <p:cNvSpPr>
            <a:spLocks noGrp="1"/>
          </p:cNvSpPr>
          <p:nvPr>
            <p:ph type="ftr" sz="quarter" idx="11"/>
          </p:nvPr>
        </p:nvSpPr>
        <p:spPr/>
        <p:txBody>
          <a:bodyPr/>
          <a:lstStyle/>
          <a:p>
            <a:endParaRPr lang="ar-SA" dirty="0">
              <a:solidFill>
                <a:srgbClr val="537D0B">
                  <a:lumMod val="50000"/>
                </a:srgbClr>
              </a:solidFill>
            </a:endParaRPr>
          </a:p>
        </p:txBody>
      </p:sp>
      <p:sp>
        <p:nvSpPr>
          <p:cNvPr id="6" name="Slide Number Placeholder 5"/>
          <p:cNvSpPr>
            <a:spLocks noGrp="1"/>
          </p:cNvSpPr>
          <p:nvPr>
            <p:ph type="sldNum" sz="quarter" idx="12"/>
          </p:nvPr>
        </p:nvSpPr>
        <p:spPr/>
        <p:txBody>
          <a:bodyPr/>
          <a:lstStyle/>
          <a:p>
            <a:fld id="{3A82C295-B36E-4E68-A7E8-50D69B82A6A6}" type="slidenum">
              <a:rPr lang="ar-SA" smtClean="0">
                <a:solidFill>
                  <a:srgbClr val="537D0B">
                    <a:lumMod val="50000"/>
                  </a:srgbClr>
                </a:solidFill>
              </a:rPr>
              <a:pPr/>
              <a:t>‹#›</a:t>
            </a:fld>
            <a:endParaRPr lang="ar-SA" dirty="0">
              <a:solidFill>
                <a:srgbClr val="537D0B">
                  <a:lumMod val="50000"/>
                </a:srgbClr>
              </a:solidFill>
            </a:endParaRPr>
          </a:p>
        </p:txBody>
      </p:sp>
    </p:spTree>
    <p:extLst>
      <p:ext uri="{BB962C8B-B14F-4D97-AF65-F5344CB8AC3E}">
        <p14:creationId xmlns:p14="http://schemas.microsoft.com/office/powerpoint/2010/main" val="1143472179"/>
      </p:ext>
    </p:extLst>
  </p:cSld>
  <p:clrMapOvr>
    <a:masterClrMapping/>
  </p:clrMapOvr>
  <mc:AlternateContent xmlns:mc="http://schemas.openxmlformats.org/markup-compatibility/2006">
    <mc:Choice xmlns:p14="http://schemas.microsoft.com/office/powerpoint/2010/main" Requires="p14">
      <p:transition spd="slow" p14:dur="2000">
        <p:sndAc>
          <p:stSnd>
            <p:snd r:embed="rId1" name="click.wav"/>
          </p:stSnd>
        </p:sndAc>
      </p:transition>
    </mc:Choice>
    <mc:Fallback>
      <p:transition spd="slow">
        <p:sndAc>
          <p:stSnd>
            <p:snd r:embed="rId1" name="click.wav"/>
          </p:stSnd>
        </p:sndAc>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1.jp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audio" Target="../media/audio1.wav"/><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1.jp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audio" Target="../media/audio1.wav"/><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image" Target="../media/image1.jpg"/><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audio" Target="../media/audio1.wav"/><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MY"/>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MY"/>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7AF732-0D89-43F8-9B5A-9CB23D250826}" type="datetimeFigureOut">
              <a:rPr lang="en-MY" smtClean="0"/>
              <a:t>24/2/2022</a:t>
            </a:fld>
            <a:endParaRPr lang="en-MY"/>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A943CD-8B76-4FCB-A1E7-7FECB9517068}" type="slidenum">
              <a:rPr lang="en-MY" smtClean="0"/>
              <a:t>‹#›</a:t>
            </a:fld>
            <a:endParaRPr lang="en-MY"/>
          </a:p>
        </p:txBody>
      </p:sp>
    </p:spTree>
    <p:extLst>
      <p:ext uri="{BB962C8B-B14F-4D97-AF65-F5344CB8AC3E}">
        <p14:creationId xmlns:p14="http://schemas.microsoft.com/office/powerpoint/2010/main" val="3543748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p:sndAc>
          <p:stSnd>
            <p:snd r:embed="rId13" name="click.wav"/>
          </p:stSnd>
        </p:sndAc>
      </p:transition>
    </mc:Choice>
    <mc:Fallback>
      <p:transition spd="slow">
        <p:sndAc>
          <p:stSnd>
            <p:snd r:embed="rId13" name="click.wav"/>
          </p:stSnd>
        </p:sndAc>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t="-9000" b="-9000"/>
          </a:stretch>
        </a:blipFill>
        <a:effectLst/>
      </p:bgPr>
    </p:bg>
    <p:spTree>
      <p:nvGrpSpPr>
        <p:cNvPr id="1" name=""/>
        <p:cNvGrpSpPr/>
        <p:nvPr/>
      </p:nvGrpSpPr>
      <p:grpSpPr>
        <a:xfrm>
          <a:off x="0" y="0"/>
          <a:ext cx="0" cy="0"/>
          <a:chOff x="0" y="0"/>
          <a:chExt cx="0" cy="0"/>
        </a:xfrm>
      </p:grpSpPr>
      <p:grpSp>
        <p:nvGrpSpPr>
          <p:cNvPr id="7" name="Group 6"/>
          <p:cNvGrpSpPr/>
          <p:nvPr/>
        </p:nvGrpSpPr>
        <p:grpSpPr>
          <a:xfrm>
            <a:off x="9206969" y="2963335"/>
            <a:ext cx="2981859"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4"/>
            <a:ext cx="8534400" cy="1507067"/>
          </a:xfrm>
          <a:prstGeom prst="rect">
            <a:avLst/>
          </a:prstGeom>
          <a:effectLst/>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2" y="685802"/>
            <a:ext cx="8534400" cy="361526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9904412" y="6172202"/>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1"/>
            <a:fld id="{BE4784C1-DF02-4248-8949-946C5766DB6D}" type="uaqdatetime1">
              <a:rPr lang="ar-SA" smtClean="0">
                <a:solidFill>
                  <a:srgbClr val="537D0B">
                    <a:lumMod val="50000"/>
                  </a:srgbClr>
                </a:solidFill>
              </a:rPr>
              <a:pPr rtl="1"/>
              <a:t>23/07/1443</a:t>
            </a:fld>
            <a:endParaRPr lang="ar-SA" dirty="0">
              <a:solidFill>
                <a:srgbClr val="537D0B">
                  <a:lumMod val="50000"/>
                </a:srgbClr>
              </a:solidFill>
            </a:endParaRPr>
          </a:p>
        </p:txBody>
      </p:sp>
      <p:sp>
        <p:nvSpPr>
          <p:cNvPr id="5" name="Footer Placeholder 4"/>
          <p:cNvSpPr>
            <a:spLocks noGrp="1"/>
          </p:cNvSpPr>
          <p:nvPr>
            <p:ph type="ftr" sz="quarter" idx="3"/>
          </p:nvPr>
        </p:nvSpPr>
        <p:spPr>
          <a:xfrm>
            <a:off x="684212" y="6172202"/>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1"/>
            <a:endParaRPr lang="ar-SA" dirty="0">
              <a:solidFill>
                <a:srgbClr val="537D0B">
                  <a:lumMod val="50000"/>
                </a:srgbClr>
              </a:solidFill>
            </a:endParaRPr>
          </a:p>
        </p:txBody>
      </p:sp>
      <p:sp>
        <p:nvSpPr>
          <p:cNvPr id="6" name="Slide Number Placeholder 5"/>
          <p:cNvSpPr>
            <a:spLocks noGrp="1"/>
          </p:cNvSpPr>
          <p:nvPr>
            <p:ph type="sldNum" sz="quarter" idx="4"/>
          </p:nvPr>
        </p:nvSpPr>
        <p:spPr>
          <a:xfrm>
            <a:off x="10363200" y="5578477"/>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1"/>
            <a:fld id="{3A82C295-B36E-4E68-A7E8-50D69B82A6A6}" type="slidenum">
              <a:rPr lang="ar-SA" smtClean="0">
                <a:solidFill>
                  <a:srgbClr val="537D0B">
                    <a:lumMod val="50000"/>
                  </a:srgbClr>
                </a:solidFill>
              </a:rPr>
              <a:pPr rtl="1"/>
              <a:t>‹#›</a:t>
            </a:fld>
            <a:endParaRPr lang="ar-SA" dirty="0">
              <a:solidFill>
                <a:srgbClr val="537D0B">
                  <a:lumMod val="50000"/>
                </a:srgbClr>
              </a:solidFill>
            </a:endParaRPr>
          </a:p>
        </p:txBody>
      </p:sp>
    </p:spTree>
    <p:extLst>
      <p:ext uri="{BB962C8B-B14F-4D97-AF65-F5344CB8AC3E}">
        <p14:creationId xmlns:p14="http://schemas.microsoft.com/office/powerpoint/2010/main" val="151947005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mc:Choice xmlns:p14="http://schemas.microsoft.com/office/powerpoint/2010/main" Requires="p14">
      <p:transition spd="slow" p14:dur="2000">
        <p:sndAc>
          <p:stSnd>
            <p:snd r:embed="rId19" name="click.wav"/>
          </p:stSnd>
        </p:sndAc>
      </p:transition>
    </mc:Choice>
    <mc:Fallback>
      <p:transition spd="slow">
        <p:sndAc>
          <p:stSnd>
            <p:snd r:embed="rId19" name="click.wav"/>
          </p:stSnd>
        </p:sndAc>
      </p:transition>
    </mc:Fallback>
  </mc:AlternateContent>
  <p:timing>
    <p:tnLst>
      <p:par>
        <p:cTn id="1" dur="indefinite" restart="never" nodeType="tmRoot"/>
      </p:par>
    </p:tnLst>
  </p:timing>
  <p:hf hdr="0" ftr="0" dt="0"/>
  <p:txStyles>
    <p:titleStyle>
      <a:lvl1pPr algn="l" defTabSz="457189"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44"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32"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21"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12" indent="-171446"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01" indent="-171446"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537"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726"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8914"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103"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189" rtl="1" eaLnBrk="1" latinLnBrk="0" hangingPunct="1">
        <a:defRPr sz="1800" kern="1200">
          <a:solidFill>
            <a:schemeClr val="tx1"/>
          </a:solidFill>
          <a:latin typeface="+mn-lt"/>
          <a:ea typeface="+mn-ea"/>
          <a:cs typeface="+mn-cs"/>
        </a:defRPr>
      </a:lvl1pPr>
      <a:lvl2pPr marL="457189" algn="r" defTabSz="457189" rtl="1" eaLnBrk="1" latinLnBrk="0" hangingPunct="1">
        <a:defRPr sz="1800" kern="1200">
          <a:solidFill>
            <a:schemeClr val="tx1"/>
          </a:solidFill>
          <a:latin typeface="+mn-lt"/>
          <a:ea typeface="+mn-ea"/>
          <a:cs typeface="+mn-cs"/>
        </a:defRPr>
      </a:lvl2pPr>
      <a:lvl3pPr marL="914377" algn="r" defTabSz="457189" rtl="1" eaLnBrk="1" latinLnBrk="0" hangingPunct="1">
        <a:defRPr sz="1800" kern="1200">
          <a:solidFill>
            <a:schemeClr val="tx1"/>
          </a:solidFill>
          <a:latin typeface="+mn-lt"/>
          <a:ea typeface="+mn-ea"/>
          <a:cs typeface="+mn-cs"/>
        </a:defRPr>
      </a:lvl3pPr>
      <a:lvl4pPr marL="1371566" algn="r" defTabSz="457189" rtl="1" eaLnBrk="1" latinLnBrk="0" hangingPunct="1">
        <a:defRPr sz="1800" kern="1200">
          <a:solidFill>
            <a:schemeClr val="tx1"/>
          </a:solidFill>
          <a:latin typeface="+mn-lt"/>
          <a:ea typeface="+mn-ea"/>
          <a:cs typeface="+mn-cs"/>
        </a:defRPr>
      </a:lvl4pPr>
      <a:lvl5pPr marL="1828754" algn="r" defTabSz="457189" rtl="1" eaLnBrk="1" latinLnBrk="0" hangingPunct="1">
        <a:defRPr sz="1800" kern="1200">
          <a:solidFill>
            <a:schemeClr val="tx1"/>
          </a:solidFill>
          <a:latin typeface="+mn-lt"/>
          <a:ea typeface="+mn-ea"/>
          <a:cs typeface="+mn-cs"/>
        </a:defRPr>
      </a:lvl5pPr>
      <a:lvl6pPr marL="2285943" algn="r" defTabSz="457189" rtl="1" eaLnBrk="1" latinLnBrk="0" hangingPunct="1">
        <a:defRPr sz="1800" kern="1200">
          <a:solidFill>
            <a:schemeClr val="tx1"/>
          </a:solidFill>
          <a:latin typeface="+mn-lt"/>
          <a:ea typeface="+mn-ea"/>
          <a:cs typeface="+mn-cs"/>
        </a:defRPr>
      </a:lvl6pPr>
      <a:lvl7pPr marL="2743131" algn="r" defTabSz="457189" rtl="1" eaLnBrk="1" latinLnBrk="0" hangingPunct="1">
        <a:defRPr sz="1800" kern="1200">
          <a:solidFill>
            <a:schemeClr val="tx1"/>
          </a:solidFill>
          <a:latin typeface="+mn-lt"/>
          <a:ea typeface="+mn-ea"/>
          <a:cs typeface="+mn-cs"/>
        </a:defRPr>
      </a:lvl7pPr>
      <a:lvl8pPr marL="3200320" algn="r" defTabSz="457189" rtl="1" eaLnBrk="1" latinLnBrk="0" hangingPunct="1">
        <a:defRPr sz="1800" kern="1200">
          <a:solidFill>
            <a:schemeClr val="tx1"/>
          </a:solidFill>
          <a:latin typeface="+mn-lt"/>
          <a:ea typeface="+mn-ea"/>
          <a:cs typeface="+mn-cs"/>
        </a:defRPr>
      </a:lvl8pPr>
      <a:lvl9pPr marL="3657509" algn="r" defTabSz="457189"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t="-9000" b="-9000"/>
          </a:stretch>
        </a:blipFill>
        <a:effectLst/>
      </p:bgPr>
    </p:bg>
    <p:spTree>
      <p:nvGrpSpPr>
        <p:cNvPr id="1" name=""/>
        <p:cNvGrpSpPr/>
        <p:nvPr/>
      </p:nvGrpSpPr>
      <p:grpSpPr>
        <a:xfrm>
          <a:off x="0" y="0"/>
          <a:ext cx="0" cy="0"/>
          <a:chOff x="0" y="0"/>
          <a:chExt cx="0" cy="0"/>
        </a:xfrm>
      </p:grpSpPr>
      <p:grpSp>
        <p:nvGrpSpPr>
          <p:cNvPr id="7" name="Group 6"/>
          <p:cNvGrpSpPr/>
          <p:nvPr/>
        </p:nvGrpSpPr>
        <p:grpSpPr>
          <a:xfrm>
            <a:off x="9206969" y="2963335"/>
            <a:ext cx="2981859"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4"/>
            <a:ext cx="8534400" cy="1507067"/>
          </a:xfrm>
          <a:prstGeom prst="rect">
            <a:avLst/>
          </a:prstGeom>
          <a:effectLst/>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2" y="685802"/>
            <a:ext cx="8534400" cy="361526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9904412" y="6172202"/>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1"/>
            <a:fld id="{BE4784C1-DF02-4248-8949-946C5766DB6D}" type="uaqdatetime1">
              <a:rPr lang="ar-SA" smtClean="0">
                <a:solidFill>
                  <a:srgbClr val="537D0B">
                    <a:lumMod val="50000"/>
                  </a:srgbClr>
                </a:solidFill>
              </a:rPr>
              <a:pPr rtl="1"/>
              <a:t>23/07/1443</a:t>
            </a:fld>
            <a:endParaRPr lang="ar-SA" dirty="0">
              <a:solidFill>
                <a:srgbClr val="537D0B">
                  <a:lumMod val="50000"/>
                </a:srgbClr>
              </a:solidFill>
            </a:endParaRPr>
          </a:p>
        </p:txBody>
      </p:sp>
      <p:sp>
        <p:nvSpPr>
          <p:cNvPr id="5" name="Footer Placeholder 4"/>
          <p:cNvSpPr>
            <a:spLocks noGrp="1"/>
          </p:cNvSpPr>
          <p:nvPr>
            <p:ph type="ftr" sz="quarter" idx="3"/>
          </p:nvPr>
        </p:nvSpPr>
        <p:spPr>
          <a:xfrm>
            <a:off x="684212" y="6172202"/>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1"/>
            <a:endParaRPr lang="ar-SA" dirty="0">
              <a:solidFill>
                <a:srgbClr val="537D0B">
                  <a:lumMod val="50000"/>
                </a:srgbClr>
              </a:solidFill>
            </a:endParaRPr>
          </a:p>
        </p:txBody>
      </p:sp>
      <p:sp>
        <p:nvSpPr>
          <p:cNvPr id="6" name="Slide Number Placeholder 5"/>
          <p:cNvSpPr>
            <a:spLocks noGrp="1"/>
          </p:cNvSpPr>
          <p:nvPr>
            <p:ph type="sldNum" sz="quarter" idx="4"/>
          </p:nvPr>
        </p:nvSpPr>
        <p:spPr>
          <a:xfrm>
            <a:off x="10363200" y="5578477"/>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1"/>
            <a:fld id="{3A82C295-B36E-4E68-A7E8-50D69B82A6A6}" type="slidenum">
              <a:rPr lang="ar-SA" smtClean="0">
                <a:solidFill>
                  <a:srgbClr val="537D0B">
                    <a:lumMod val="50000"/>
                  </a:srgbClr>
                </a:solidFill>
              </a:rPr>
              <a:pPr rtl="1"/>
              <a:t>‹#›</a:t>
            </a:fld>
            <a:endParaRPr lang="ar-SA" dirty="0">
              <a:solidFill>
                <a:srgbClr val="537D0B">
                  <a:lumMod val="50000"/>
                </a:srgbClr>
              </a:solidFill>
            </a:endParaRPr>
          </a:p>
        </p:txBody>
      </p:sp>
    </p:spTree>
    <p:extLst>
      <p:ext uri="{BB962C8B-B14F-4D97-AF65-F5344CB8AC3E}">
        <p14:creationId xmlns:p14="http://schemas.microsoft.com/office/powerpoint/2010/main" val="2916807944"/>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mc:Choice xmlns:p14="http://schemas.microsoft.com/office/powerpoint/2010/main" Requires="p14">
      <p:transition spd="slow" p14:dur="2000">
        <p:sndAc>
          <p:stSnd>
            <p:snd r:embed="rId19" name="click.wav"/>
          </p:stSnd>
        </p:sndAc>
      </p:transition>
    </mc:Choice>
    <mc:Fallback>
      <p:transition spd="slow">
        <p:sndAc>
          <p:stSnd>
            <p:snd r:embed="rId19" name="click.wav"/>
          </p:stSnd>
        </p:sndAc>
      </p:transition>
    </mc:Fallback>
  </mc:AlternateContent>
  <p:timing>
    <p:tnLst>
      <p:par>
        <p:cTn id="1" dur="indefinite" restart="never" nodeType="tmRoot"/>
      </p:par>
    </p:tnLst>
  </p:timing>
  <p:hf hdr="0" ftr="0" dt="0"/>
  <p:txStyles>
    <p:titleStyle>
      <a:lvl1pPr algn="l" defTabSz="457189"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44"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32"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21"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12" indent="-171446"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01" indent="-171446"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537"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726"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8914"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103"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189" rtl="1" eaLnBrk="1" latinLnBrk="0" hangingPunct="1">
        <a:defRPr sz="1800" kern="1200">
          <a:solidFill>
            <a:schemeClr val="tx1"/>
          </a:solidFill>
          <a:latin typeface="+mn-lt"/>
          <a:ea typeface="+mn-ea"/>
          <a:cs typeface="+mn-cs"/>
        </a:defRPr>
      </a:lvl1pPr>
      <a:lvl2pPr marL="457189" algn="r" defTabSz="457189" rtl="1" eaLnBrk="1" latinLnBrk="0" hangingPunct="1">
        <a:defRPr sz="1800" kern="1200">
          <a:solidFill>
            <a:schemeClr val="tx1"/>
          </a:solidFill>
          <a:latin typeface="+mn-lt"/>
          <a:ea typeface="+mn-ea"/>
          <a:cs typeface="+mn-cs"/>
        </a:defRPr>
      </a:lvl2pPr>
      <a:lvl3pPr marL="914377" algn="r" defTabSz="457189" rtl="1" eaLnBrk="1" latinLnBrk="0" hangingPunct="1">
        <a:defRPr sz="1800" kern="1200">
          <a:solidFill>
            <a:schemeClr val="tx1"/>
          </a:solidFill>
          <a:latin typeface="+mn-lt"/>
          <a:ea typeface="+mn-ea"/>
          <a:cs typeface="+mn-cs"/>
        </a:defRPr>
      </a:lvl3pPr>
      <a:lvl4pPr marL="1371566" algn="r" defTabSz="457189" rtl="1" eaLnBrk="1" latinLnBrk="0" hangingPunct="1">
        <a:defRPr sz="1800" kern="1200">
          <a:solidFill>
            <a:schemeClr val="tx1"/>
          </a:solidFill>
          <a:latin typeface="+mn-lt"/>
          <a:ea typeface="+mn-ea"/>
          <a:cs typeface="+mn-cs"/>
        </a:defRPr>
      </a:lvl4pPr>
      <a:lvl5pPr marL="1828754" algn="r" defTabSz="457189" rtl="1" eaLnBrk="1" latinLnBrk="0" hangingPunct="1">
        <a:defRPr sz="1800" kern="1200">
          <a:solidFill>
            <a:schemeClr val="tx1"/>
          </a:solidFill>
          <a:latin typeface="+mn-lt"/>
          <a:ea typeface="+mn-ea"/>
          <a:cs typeface="+mn-cs"/>
        </a:defRPr>
      </a:lvl5pPr>
      <a:lvl6pPr marL="2285943" algn="r" defTabSz="457189" rtl="1" eaLnBrk="1" latinLnBrk="0" hangingPunct="1">
        <a:defRPr sz="1800" kern="1200">
          <a:solidFill>
            <a:schemeClr val="tx1"/>
          </a:solidFill>
          <a:latin typeface="+mn-lt"/>
          <a:ea typeface="+mn-ea"/>
          <a:cs typeface="+mn-cs"/>
        </a:defRPr>
      </a:lvl6pPr>
      <a:lvl7pPr marL="2743131" algn="r" defTabSz="457189" rtl="1" eaLnBrk="1" latinLnBrk="0" hangingPunct="1">
        <a:defRPr sz="1800" kern="1200">
          <a:solidFill>
            <a:schemeClr val="tx1"/>
          </a:solidFill>
          <a:latin typeface="+mn-lt"/>
          <a:ea typeface="+mn-ea"/>
          <a:cs typeface="+mn-cs"/>
        </a:defRPr>
      </a:lvl7pPr>
      <a:lvl8pPr marL="3200320" algn="r" defTabSz="457189" rtl="1" eaLnBrk="1" latinLnBrk="0" hangingPunct="1">
        <a:defRPr sz="1800" kern="1200">
          <a:solidFill>
            <a:schemeClr val="tx1"/>
          </a:solidFill>
          <a:latin typeface="+mn-lt"/>
          <a:ea typeface="+mn-ea"/>
          <a:cs typeface="+mn-cs"/>
        </a:defRPr>
      </a:lvl8pPr>
      <a:lvl9pPr marL="3657509" algn="r" defTabSz="457189"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t="-9000" b="-9000"/>
          </a:stretch>
        </a:blipFill>
        <a:effectLst/>
      </p:bgPr>
    </p:bg>
    <p:spTree>
      <p:nvGrpSpPr>
        <p:cNvPr id="1" name=""/>
        <p:cNvGrpSpPr/>
        <p:nvPr/>
      </p:nvGrpSpPr>
      <p:grpSpPr>
        <a:xfrm>
          <a:off x="0" y="0"/>
          <a:ext cx="0" cy="0"/>
          <a:chOff x="0" y="0"/>
          <a:chExt cx="0" cy="0"/>
        </a:xfrm>
      </p:grpSpPr>
      <p:grpSp>
        <p:nvGrpSpPr>
          <p:cNvPr id="7" name="Group 6"/>
          <p:cNvGrpSpPr/>
          <p:nvPr/>
        </p:nvGrpSpPr>
        <p:grpSpPr>
          <a:xfrm>
            <a:off x="9206969" y="2963335"/>
            <a:ext cx="2981859"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4"/>
            <a:ext cx="8534400" cy="1507067"/>
          </a:xfrm>
          <a:prstGeom prst="rect">
            <a:avLst/>
          </a:prstGeom>
          <a:effectLst/>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84212" y="685802"/>
            <a:ext cx="8534400" cy="3615267"/>
          </a:xfrm>
          <a:prstGeom prst="rect">
            <a:avLst/>
          </a:prstGeom>
        </p:spPr>
        <p:txBody>
          <a:bodyPr vert="horz" lIns="91440" tIns="45720" rIns="91440" bIns="45720" rtlCol="0" anchor="ct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9904412" y="6172202"/>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1"/>
            <a:fld id="{BE4784C1-DF02-4248-8949-946C5766DB6D}" type="uaqdatetime1">
              <a:rPr lang="ar-SA" smtClean="0">
                <a:solidFill>
                  <a:srgbClr val="537D0B">
                    <a:lumMod val="50000"/>
                  </a:srgbClr>
                </a:solidFill>
              </a:rPr>
              <a:pPr rtl="1"/>
              <a:t>23/07/1443</a:t>
            </a:fld>
            <a:endParaRPr lang="ar-SA" dirty="0">
              <a:solidFill>
                <a:srgbClr val="537D0B">
                  <a:lumMod val="50000"/>
                </a:srgbClr>
              </a:solidFill>
            </a:endParaRPr>
          </a:p>
        </p:txBody>
      </p:sp>
      <p:sp>
        <p:nvSpPr>
          <p:cNvPr id="5" name="Footer Placeholder 4"/>
          <p:cNvSpPr>
            <a:spLocks noGrp="1"/>
          </p:cNvSpPr>
          <p:nvPr>
            <p:ph type="ftr" sz="quarter" idx="3"/>
          </p:nvPr>
        </p:nvSpPr>
        <p:spPr>
          <a:xfrm>
            <a:off x="684212" y="6172202"/>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1"/>
            <a:endParaRPr lang="ar-SA" dirty="0">
              <a:solidFill>
                <a:srgbClr val="537D0B">
                  <a:lumMod val="50000"/>
                </a:srgbClr>
              </a:solidFill>
            </a:endParaRPr>
          </a:p>
        </p:txBody>
      </p:sp>
      <p:sp>
        <p:nvSpPr>
          <p:cNvPr id="6" name="Slide Number Placeholder 5"/>
          <p:cNvSpPr>
            <a:spLocks noGrp="1"/>
          </p:cNvSpPr>
          <p:nvPr>
            <p:ph type="sldNum" sz="quarter" idx="4"/>
          </p:nvPr>
        </p:nvSpPr>
        <p:spPr>
          <a:xfrm>
            <a:off x="10363200" y="5578477"/>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1"/>
            <a:fld id="{3A82C295-B36E-4E68-A7E8-50D69B82A6A6}" type="slidenum">
              <a:rPr lang="ar-SA" smtClean="0">
                <a:solidFill>
                  <a:srgbClr val="537D0B">
                    <a:lumMod val="50000"/>
                  </a:srgbClr>
                </a:solidFill>
              </a:rPr>
              <a:pPr rtl="1"/>
              <a:t>‹#›</a:t>
            </a:fld>
            <a:endParaRPr lang="ar-SA" dirty="0">
              <a:solidFill>
                <a:srgbClr val="537D0B">
                  <a:lumMod val="50000"/>
                </a:srgbClr>
              </a:solidFill>
            </a:endParaRPr>
          </a:p>
        </p:txBody>
      </p:sp>
    </p:spTree>
    <p:extLst>
      <p:ext uri="{BB962C8B-B14F-4D97-AF65-F5344CB8AC3E}">
        <p14:creationId xmlns:p14="http://schemas.microsoft.com/office/powerpoint/2010/main" val="4090663435"/>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mc:AlternateContent xmlns:mc="http://schemas.openxmlformats.org/markup-compatibility/2006">
    <mc:Choice xmlns:p14="http://schemas.microsoft.com/office/powerpoint/2010/main" Requires="p14">
      <p:transition spd="slow" p14:dur="2000">
        <p:sndAc>
          <p:stSnd>
            <p:snd r:embed="rId19" name="click.wav"/>
          </p:stSnd>
        </p:sndAc>
      </p:transition>
    </mc:Choice>
    <mc:Fallback>
      <p:transition spd="slow">
        <p:sndAc>
          <p:stSnd>
            <p:snd r:embed="rId19" name="click.wav"/>
          </p:stSnd>
        </p:sndAc>
      </p:transition>
    </mc:Fallback>
  </mc:AlternateContent>
  <p:timing>
    <p:tnLst>
      <p:par>
        <p:cTn id="1" dur="indefinite" restart="never" nodeType="tmRoot"/>
      </p:par>
    </p:tnLst>
  </p:timing>
  <p:hf hdr="0" ftr="0" dt="0"/>
  <p:txStyles>
    <p:titleStyle>
      <a:lvl1pPr algn="l" defTabSz="457189" rtl="1" eaLnBrk="1" latinLnBrk="0" hangingPunct="1">
        <a:spcBef>
          <a:spcPct val="0"/>
        </a:spcBef>
        <a:buNone/>
        <a:defRPr sz="3600" kern="1200" cap="all">
          <a:ln w="3175" cmpd="sng">
            <a:noFill/>
          </a:ln>
          <a:solidFill>
            <a:schemeClr val="tx1"/>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44"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32"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21" indent="-285744" algn="r" defTabSz="457189" rtl="1"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12" indent="-171446"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01" indent="-171446"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537"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726"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8914"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103" indent="-228594" algn="r" defTabSz="457189" rtl="1"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r" defTabSz="457189" rtl="1" eaLnBrk="1" latinLnBrk="0" hangingPunct="1">
        <a:defRPr sz="1800" kern="1200">
          <a:solidFill>
            <a:schemeClr val="tx1"/>
          </a:solidFill>
          <a:latin typeface="+mn-lt"/>
          <a:ea typeface="+mn-ea"/>
          <a:cs typeface="+mn-cs"/>
        </a:defRPr>
      </a:lvl1pPr>
      <a:lvl2pPr marL="457189" algn="r" defTabSz="457189" rtl="1" eaLnBrk="1" latinLnBrk="0" hangingPunct="1">
        <a:defRPr sz="1800" kern="1200">
          <a:solidFill>
            <a:schemeClr val="tx1"/>
          </a:solidFill>
          <a:latin typeface="+mn-lt"/>
          <a:ea typeface="+mn-ea"/>
          <a:cs typeface="+mn-cs"/>
        </a:defRPr>
      </a:lvl2pPr>
      <a:lvl3pPr marL="914377" algn="r" defTabSz="457189" rtl="1" eaLnBrk="1" latinLnBrk="0" hangingPunct="1">
        <a:defRPr sz="1800" kern="1200">
          <a:solidFill>
            <a:schemeClr val="tx1"/>
          </a:solidFill>
          <a:latin typeface="+mn-lt"/>
          <a:ea typeface="+mn-ea"/>
          <a:cs typeface="+mn-cs"/>
        </a:defRPr>
      </a:lvl3pPr>
      <a:lvl4pPr marL="1371566" algn="r" defTabSz="457189" rtl="1" eaLnBrk="1" latinLnBrk="0" hangingPunct="1">
        <a:defRPr sz="1800" kern="1200">
          <a:solidFill>
            <a:schemeClr val="tx1"/>
          </a:solidFill>
          <a:latin typeface="+mn-lt"/>
          <a:ea typeface="+mn-ea"/>
          <a:cs typeface="+mn-cs"/>
        </a:defRPr>
      </a:lvl4pPr>
      <a:lvl5pPr marL="1828754" algn="r" defTabSz="457189" rtl="1" eaLnBrk="1" latinLnBrk="0" hangingPunct="1">
        <a:defRPr sz="1800" kern="1200">
          <a:solidFill>
            <a:schemeClr val="tx1"/>
          </a:solidFill>
          <a:latin typeface="+mn-lt"/>
          <a:ea typeface="+mn-ea"/>
          <a:cs typeface="+mn-cs"/>
        </a:defRPr>
      </a:lvl5pPr>
      <a:lvl6pPr marL="2285943" algn="r" defTabSz="457189" rtl="1" eaLnBrk="1" latinLnBrk="0" hangingPunct="1">
        <a:defRPr sz="1800" kern="1200">
          <a:solidFill>
            <a:schemeClr val="tx1"/>
          </a:solidFill>
          <a:latin typeface="+mn-lt"/>
          <a:ea typeface="+mn-ea"/>
          <a:cs typeface="+mn-cs"/>
        </a:defRPr>
      </a:lvl6pPr>
      <a:lvl7pPr marL="2743131" algn="r" defTabSz="457189" rtl="1" eaLnBrk="1" latinLnBrk="0" hangingPunct="1">
        <a:defRPr sz="1800" kern="1200">
          <a:solidFill>
            <a:schemeClr val="tx1"/>
          </a:solidFill>
          <a:latin typeface="+mn-lt"/>
          <a:ea typeface="+mn-ea"/>
          <a:cs typeface="+mn-cs"/>
        </a:defRPr>
      </a:lvl7pPr>
      <a:lvl8pPr marL="3200320" algn="r" defTabSz="457189" rtl="1" eaLnBrk="1" latinLnBrk="0" hangingPunct="1">
        <a:defRPr sz="1800" kern="1200">
          <a:solidFill>
            <a:schemeClr val="tx1"/>
          </a:solidFill>
          <a:latin typeface="+mn-lt"/>
          <a:ea typeface="+mn-ea"/>
          <a:cs typeface="+mn-cs"/>
        </a:defRPr>
      </a:lvl8pPr>
      <a:lvl9pPr marL="3657509" algn="r" defTabSz="457189"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audio" Target="../media/audio1.wav"/><Relationship Id="rId1" Type="http://schemas.openxmlformats.org/officeDocument/2006/relationships/slideLayout" Target="../slideLayouts/slideLayout30.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audio" Target="../media/audio1.wav"/><Relationship Id="rId1" Type="http://schemas.openxmlformats.org/officeDocument/2006/relationships/slideLayout" Target="../slideLayouts/slideLayout47.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audio" Target="../media/audio1.wav"/><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nip Diagonal Corner Rectangle 2"/>
          <p:cNvSpPr/>
          <p:nvPr/>
        </p:nvSpPr>
        <p:spPr>
          <a:xfrm>
            <a:off x="3296653" y="3587750"/>
            <a:ext cx="5739063" cy="2079124"/>
          </a:xfrm>
          <a:prstGeom prst="snip2DiagRect">
            <a:avLst/>
          </a:prstGeom>
          <a:solidFill>
            <a:schemeClr val="accent2">
              <a:lumMod val="60000"/>
              <a:lumOff val="40000"/>
            </a:schemeClr>
          </a:soli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2" name="Round Diagonal Corner Rectangle 1"/>
          <p:cNvSpPr/>
          <p:nvPr/>
        </p:nvSpPr>
        <p:spPr>
          <a:xfrm>
            <a:off x="1816768" y="1046747"/>
            <a:ext cx="8542421" cy="2345741"/>
          </a:xfrm>
          <a:prstGeom prst="round2DiagRect">
            <a:avLst/>
          </a:prstGeom>
          <a:solidFill>
            <a:schemeClr val="accent2">
              <a:lumMod val="40000"/>
              <a:lumOff val="60000"/>
            </a:schemeClr>
          </a:soli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TextBox 4"/>
          <p:cNvSpPr txBox="1"/>
          <p:nvPr/>
        </p:nvSpPr>
        <p:spPr>
          <a:xfrm>
            <a:off x="1279301" y="1197620"/>
            <a:ext cx="9633397" cy="4462760"/>
          </a:xfrm>
          <a:prstGeom prst="rect">
            <a:avLst/>
          </a:prstGeom>
          <a:noFill/>
        </p:spPr>
        <p:txBody>
          <a:bodyPr wrap="square" rtlCol="0">
            <a:spAutoFit/>
          </a:bodyPr>
          <a:lstStyle/>
          <a:p>
            <a:pPr algn="ctr"/>
            <a:r>
              <a:rPr lang="en-MY" sz="3600" dirty="0" smtClean="0">
                <a:solidFill>
                  <a:schemeClr val="accent5"/>
                </a:solidFill>
                <a:latin typeface="Elephant" panose="02020904090505020303" pitchFamily="18" charset="0"/>
              </a:rPr>
              <a:t>OVERALL SUMMARY </a:t>
            </a:r>
            <a:r>
              <a:rPr lang="en-MY" sz="3600" dirty="0" smtClean="0">
                <a:latin typeface="Elephant" panose="02020904090505020303" pitchFamily="18" charset="0"/>
              </a:rPr>
              <a:t>OF</a:t>
            </a:r>
          </a:p>
          <a:p>
            <a:pPr algn="ctr"/>
            <a:r>
              <a:rPr lang="en-MY" sz="3600" dirty="0" smtClean="0">
                <a:latin typeface="Elephant" panose="02020904090505020303" pitchFamily="18" charset="0"/>
              </a:rPr>
              <a:t>IMAM SHATIBI AND </a:t>
            </a:r>
            <a:r>
              <a:rPr lang="en-MY" sz="3600" dirty="0" smtClean="0">
                <a:solidFill>
                  <a:schemeClr val="accent2"/>
                </a:solidFill>
                <a:latin typeface="Elephant" panose="02020904090505020303" pitchFamily="18" charset="0"/>
              </a:rPr>
              <a:t>IMAM AL JAZARI (TOYIBBAH)</a:t>
            </a:r>
            <a:r>
              <a:rPr lang="en-MY" sz="3600" dirty="0" smtClean="0">
                <a:latin typeface="Elephant" panose="02020904090505020303" pitchFamily="18" charset="0"/>
              </a:rPr>
              <a:t> ON ALL </a:t>
            </a:r>
            <a:r>
              <a:rPr lang="en-MY" sz="3600" dirty="0" smtClean="0">
                <a:solidFill>
                  <a:schemeClr val="tx2"/>
                </a:solidFill>
                <a:latin typeface="Elephant" panose="02020904090505020303" pitchFamily="18" charset="0"/>
              </a:rPr>
              <a:t>10 QIROATS</a:t>
            </a:r>
          </a:p>
          <a:p>
            <a:pPr algn="ctr"/>
            <a:r>
              <a:rPr lang="en-MY" dirty="0" smtClean="0"/>
              <a:t> </a:t>
            </a:r>
            <a:endParaRPr lang="en-MY" dirty="0" smtClean="0"/>
          </a:p>
          <a:p>
            <a:pPr algn="ctr"/>
            <a:r>
              <a:rPr lang="en-MY" sz="3200" b="1" i="1" dirty="0" smtClean="0">
                <a:solidFill>
                  <a:schemeClr val="accent6">
                    <a:lumMod val="75000"/>
                  </a:schemeClr>
                </a:solidFill>
                <a:latin typeface="Franklin Gothic Demi" panose="020B0703020102020204" pitchFamily="34" charset="0"/>
              </a:rPr>
              <a:t>BY SYEIKH DR HESYAM ATTA</a:t>
            </a:r>
          </a:p>
          <a:p>
            <a:pPr algn="ctr"/>
            <a:endParaRPr lang="en-MY" dirty="0"/>
          </a:p>
          <a:p>
            <a:pPr algn="ctr"/>
            <a:r>
              <a:rPr lang="en-MY" sz="2400" dirty="0" smtClean="0"/>
              <a:t>SUNDAY :</a:t>
            </a:r>
            <a:r>
              <a:rPr lang="en-MY" sz="2400" dirty="0"/>
              <a:t> </a:t>
            </a:r>
            <a:r>
              <a:rPr lang="en-MY" sz="2400" dirty="0" smtClean="0"/>
              <a:t>27</a:t>
            </a:r>
            <a:r>
              <a:rPr lang="en-MY" sz="2400" baseline="30000" dirty="0" smtClean="0"/>
              <a:t>TH</a:t>
            </a:r>
            <a:r>
              <a:rPr lang="en-MY" sz="2400" dirty="0" smtClean="0"/>
              <a:t> FEBRUARY 2022</a:t>
            </a:r>
          </a:p>
          <a:p>
            <a:pPr algn="ctr"/>
            <a:endParaRPr lang="en-MY" sz="2400" dirty="0" smtClean="0"/>
          </a:p>
          <a:p>
            <a:pPr algn="ctr"/>
            <a:r>
              <a:rPr lang="en-MY" sz="2400" dirty="0" smtClean="0"/>
              <a:t>TIME :</a:t>
            </a:r>
            <a:r>
              <a:rPr lang="en-MY" sz="2400" dirty="0"/>
              <a:t> </a:t>
            </a:r>
            <a:r>
              <a:rPr lang="en-MY" sz="2400" dirty="0" smtClean="0"/>
              <a:t>11.45 AM TO 1.15 PM</a:t>
            </a:r>
          </a:p>
        </p:txBody>
      </p:sp>
    </p:spTree>
    <p:extLst>
      <p:ext uri="{BB962C8B-B14F-4D97-AF65-F5344CB8AC3E}">
        <p14:creationId xmlns:p14="http://schemas.microsoft.com/office/powerpoint/2010/main" val="894254905"/>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5">
                                            <p:txEl>
                                              <p:pRg st="3" end="3"/>
                                            </p:txEl>
                                          </p:spTgt>
                                        </p:tgtEl>
                                        <p:attrNameLst>
                                          <p:attrName>r</p:attrName>
                                        </p:attrNameLst>
                                      </p:cBhvr>
                                    </p:animRot>
                                    <p:animRot by="-240000">
                                      <p:cBhvr>
                                        <p:cTn id="7" dur="200" fill="hold">
                                          <p:stCondLst>
                                            <p:cond delay="200"/>
                                          </p:stCondLst>
                                        </p:cTn>
                                        <p:tgtEl>
                                          <p:spTgt spid="5">
                                            <p:txEl>
                                              <p:pRg st="3" end="3"/>
                                            </p:txEl>
                                          </p:spTgt>
                                        </p:tgtEl>
                                        <p:attrNameLst>
                                          <p:attrName>r</p:attrName>
                                        </p:attrNameLst>
                                      </p:cBhvr>
                                    </p:animRot>
                                    <p:animRot by="240000">
                                      <p:cBhvr>
                                        <p:cTn id="8" dur="200" fill="hold">
                                          <p:stCondLst>
                                            <p:cond delay="400"/>
                                          </p:stCondLst>
                                        </p:cTn>
                                        <p:tgtEl>
                                          <p:spTgt spid="5">
                                            <p:txEl>
                                              <p:pRg st="3" end="3"/>
                                            </p:txEl>
                                          </p:spTgt>
                                        </p:tgtEl>
                                        <p:attrNameLst>
                                          <p:attrName>r</p:attrName>
                                        </p:attrNameLst>
                                      </p:cBhvr>
                                    </p:animRot>
                                    <p:animRot by="-240000">
                                      <p:cBhvr>
                                        <p:cTn id="9" dur="200" fill="hold">
                                          <p:stCondLst>
                                            <p:cond delay="600"/>
                                          </p:stCondLst>
                                        </p:cTn>
                                        <p:tgtEl>
                                          <p:spTgt spid="5">
                                            <p:txEl>
                                              <p:pRg st="3" end="3"/>
                                            </p:txEl>
                                          </p:spTgt>
                                        </p:tgtEl>
                                        <p:attrNameLst>
                                          <p:attrName>r</p:attrName>
                                        </p:attrNameLst>
                                      </p:cBhvr>
                                    </p:animRot>
                                    <p:animRot by="120000">
                                      <p:cBhvr>
                                        <p:cTn id="10" dur="200" fill="hold">
                                          <p:stCondLst>
                                            <p:cond delay="800"/>
                                          </p:stCondLst>
                                        </p:cTn>
                                        <p:tgtEl>
                                          <p:spTgt spid="5">
                                            <p:txEl>
                                              <p:pRg st="3" end="3"/>
                                            </p:txEl>
                                          </p:spTgt>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animEffect transition="in" filter="wipe(down)">
                                      <p:cBhvr>
                                        <p:cTn id="15" dur="580">
                                          <p:stCondLst>
                                            <p:cond delay="0"/>
                                          </p:stCondLst>
                                        </p:cTn>
                                        <p:tgtEl>
                                          <p:spTgt spid="5">
                                            <p:txEl>
                                              <p:pRg st="5" end="5"/>
                                            </p:txEl>
                                          </p:spTgt>
                                        </p:tgtEl>
                                      </p:cBhvr>
                                    </p:animEffect>
                                    <p:anim calcmode="lin" valueType="num">
                                      <p:cBhvr>
                                        <p:cTn id="16" dur="1822" tmFilter="0,0; 0.14,0.36; 0.43,0.73; 0.71,0.91; 1.0,1.0">
                                          <p:stCondLst>
                                            <p:cond delay="0"/>
                                          </p:stCondLst>
                                        </p:cTn>
                                        <p:tgtEl>
                                          <p:spTgt spid="5">
                                            <p:txEl>
                                              <p:pRg st="5" end="5"/>
                                            </p:txEl>
                                          </p:spTgt>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
                                            <p:txEl>
                                              <p:pRg st="5" end="5"/>
                                            </p:txEl>
                                          </p:spTgt>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
                                            <p:txEl>
                                              <p:pRg st="5" end="5"/>
                                            </p:txEl>
                                          </p:spTgt>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
                                            <p:txEl>
                                              <p:pRg st="5" end="5"/>
                                            </p:txEl>
                                          </p:spTgt>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
                                            <p:txEl>
                                              <p:pRg st="5" end="5"/>
                                            </p:txEl>
                                          </p:spTgt>
                                        </p:tgtEl>
                                        <p:attrNameLst>
                                          <p:attrName>ppt_y</p:attrName>
                                        </p:attrNameLst>
                                      </p:cBhvr>
                                      <p:tavLst>
                                        <p:tav tm="0" fmla="#ppt_y-sin(pi*$)/81">
                                          <p:val>
                                            <p:fltVal val="0"/>
                                          </p:val>
                                        </p:tav>
                                        <p:tav tm="100000">
                                          <p:val>
                                            <p:fltVal val="1"/>
                                          </p:val>
                                        </p:tav>
                                      </p:tavLst>
                                    </p:anim>
                                    <p:animScale>
                                      <p:cBhvr>
                                        <p:cTn id="21" dur="26">
                                          <p:stCondLst>
                                            <p:cond delay="650"/>
                                          </p:stCondLst>
                                        </p:cTn>
                                        <p:tgtEl>
                                          <p:spTgt spid="5">
                                            <p:txEl>
                                              <p:pRg st="5" end="5"/>
                                            </p:txEl>
                                          </p:spTgt>
                                        </p:tgtEl>
                                      </p:cBhvr>
                                      <p:to x="100000" y="60000"/>
                                    </p:animScale>
                                    <p:animScale>
                                      <p:cBhvr>
                                        <p:cTn id="22" dur="166" decel="50000">
                                          <p:stCondLst>
                                            <p:cond delay="676"/>
                                          </p:stCondLst>
                                        </p:cTn>
                                        <p:tgtEl>
                                          <p:spTgt spid="5">
                                            <p:txEl>
                                              <p:pRg st="5" end="5"/>
                                            </p:txEl>
                                          </p:spTgt>
                                        </p:tgtEl>
                                      </p:cBhvr>
                                      <p:to x="100000" y="100000"/>
                                    </p:animScale>
                                    <p:animScale>
                                      <p:cBhvr>
                                        <p:cTn id="23" dur="26">
                                          <p:stCondLst>
                                            <p:cond delay="1312"/>
                                          </p:stCondLst>
                                        </p:cTn>
                                        <p:tgtEl>
                                          <p:spTgt spid="5">
                                            <p:txEl>
                                              <p:pRg st="5" end="5"/>
                                            </p:txEl>
                                          </p:spTgt>
                                        </p:tgtEl>
                                      </p:cBhvr>
                                      <p:to x="100000" y="80000"/>
                                    </p:animScale>
                                    <p:animScale>
                                      <p:cBhvr>
                                        <p:cTn id="24" dur="166" decel="50000">
                                          <p:stCondLst>
                                            <p:cond delay="1338"/>
                                          </p:stCondLst>
                                        </p:cTn>
                                        <p:tgtEl>
                                          <p:spTgt spid="5">
                                            <p:txEl>
                                              <p:pRg st="5" end="5"/>
                                            </p:txEl>
                                          </p:spTgt>
                                        </p:tgtEl>
                                      </p:cBhvr>
                                      <p:to x="100000" y="100000"/>
                                    </p:animScale>
                                    <p:animScale>
                                      <p:cBhvr>
                                        <p:cTn id="25" dur="26">
                                          <p:stCondLst>
                                            <p:cond delay="1642"/>
                                          </p:stCondLst>
                                        </p:cTn>
                                        <p:tgtEl>
                                          <p:spTgt spid="5">
                                            <p:txEl>
                                              <p:pRg st="5" end="5"/>
                                            </p:txEl>
                                          </p:spTgt>
                                        </p:tgtEl>
                                      </p:cBhvr>
                                      <p:to x="100000" y="90000"/>
                                    </p:animScale>
                                    <p:animScale>
                                      <p:cBhvr>
                                        <p:cTn id="26" dur="166" decel="50000">
                                          <p:stCondLst>
                                            <p:cond delay="1668"/>
                                          </p:stCondLst>
                                        </p:cTn>
                                        <p:tgtEl>
                                          <p:spTgt spid="5">
                                            <p:txEl>
                                              <p:pRg st="5" end="5"/>
                                            </p:txEl>
                                          </p:spTgt>
                                        </p:tgtEl>
                                      </p:cBhvr>
                                      <p:to x="100000" y="100000"/>
                                    </p:animScale>
                                    <p:animScale>
                                      <p:cBhvr>
                                        <p:cTn id="27" dur="26">
                                          <p:stCondLst>
                                            <p:cond delay="1808"/>
                                          </p:stCondLst>
                                        </p:cTn>
                                        <p:tgtEl>
                                          <p:spTgt spid="5">
                                            <p:txEl>
                                              <p:pRg st="5" end="5"/>
                                            </p:txEl>
                                          </p:spTgt>
                                        </p:tgtEl>
                                      </p:cBhvr>
                                      <p:to x="100000" y="95000"/>
                                    </p:animScale>
                                    <p:animScale>
                                      <p:cBhvr>
                                        <p:cTn id="28" dur="166" decel="50000">
                                          <p:stCondLst>
                                            <p:cond delay="1834"/>
                                          </p:stCondLst>
                                        </p:cTn>
                                        <p:tgtEl>
                                          <p:spTgt spid="5">
                                            <p:txEl>
                                              <p:pRg st="5" end="5"/>
                                            </p:txEl>
                                          </p:spTgt>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5">
                                            <p:txEl>
                                              <p:pRg st="7" end="7"/>
                                            </p:txEl>
                                          </p:spTgt>
                                        </p:tgtEl>
                                        <p:attrNameLst>
                                          <p:attrName>style.visibility</p:attrName>
                                        </p:attrNameLst>
                                      </p:cBhvr>
                                      <p:to>
                                        <p:strVal val="visible"/>
                                      </p:to>
                                    </p:set>
                                    <p:animEffect transition="in" filter="wipe(down)">
                                      <p:cBhvr>
                                        <p:cTn id="31" dur="580">
                                          <p:stCondLst>
                                            <p:cond delay="0"/>
                                          </p:stCondLst>
                                        </p:cTn>
                                        <p:tgtEl>
                                          <p:spTgt spid="5">
                                            <p:txEl>
                                              <p:pRg st="7" end="7"/>
                                            </p:txEl>
                                          </p:spTgt>
                                        </p:tgtEl>
                                      </p:cBhvr>
                                    </p:animEffect>
                                    <p:anim calcmode="lin" valueType="num">
                                      <p:cBhvr>
                                        <p:cTn id="32" dur="1822" tmFilter="0,0; 0.14,0.36; 0.43,0.73; 0.71,0.91; 1.0,1.0">
                                          <p:stCondLst>
                                            <p:cond delay="0"/>
                                          </p:stCondLst>
                                        </p:cTn>
                                        <p:tgtEl>
                                          <p:spTgt spid="5">
                                            <p:txEl>
                                              <p:pRg st="7" end="7"/>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5">
                                            <p:txEl>
                                              <p:pRg st="7" end="7"/>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5">
                                            <p:txEl>
                                              <p:pRg st="7" end="7"/>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5">
                                            <p:txEl>
                                              <p:pRg st="7" end="7"/>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5">
                                            <p:txEl>
                                              <p:pRg st="7" end="7"/>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5">
                                            <p:txEl>
                                              <p:pRg st="7" end="7"/>
                                            </p:txEl>
                                          </p:spTgt>
                                        </p:tgtEl>
                                      </p:cBhvr>
                                      <p:to x="100000" y="60000"/>
                                    </p:animScale>
                                    <p:animScale>
                                      <p:cBhvr>
                                        <p:cTn id="38" dur="166" decel="50000">
                                          <p:stCondLst>
                                            <p:cond delay="676"/>
                                          </p:stCondLst>
                                        </p:cTn>
                                        <p:tgtEl>
                                          <p:spTgt spid="5">
                                            <p:txEl>
                                              <p:pRg st="7" end="7"/>
                                            </p:txEl>
                                          </p:spTgt>
                                        </p:tgtEl>
                                      </p:cBhvr>
                                      <p:to x="100000" y="100000"/>
                                    </p:animScale>
                                    <p:animScale>
                                      <p:cBhvr>
                                        <p:cTn id="39" dur="26">
                                          <p:stCondLst>
                                            <p:cond delay="1312"/>
                                          </p:stCondLst>
                                        </p:cTn>
                                        <p:tgtEl>
                                          <p:spTgt spid="5">
                                            <p:txEl>
                                              <p:pRg st="7" end="7"/>
                                            </p:txEl>
                                          </p:spTgt>
                                        </p:tgtEl>
                                      </p:cBhvr>
                                      <p:to x="100000" y="80000"/>
                                    </p:animScale>
                                    <p:animScale>
                                      <p:cBhvr>
                                        <p:cTn id="40" dur="166" decel="50000">
                                          <p:stCondLst>
                                            <p:cond delay="1338"/>
                                          </p:stCondLst>
                                        </p:cTn>
                                        <p:tgtEl>
                                          <p:spTgt spid="5">
                                            <p:txEl>
                                              <p:pRg st="7" end="7"/>
                                            </p:txEl>
                                          </p:spTgt>
                                        </p:tgtEl>
                                      </p:cBhvr>
                                      <p:to x="100000" y="100000"/>
                                    </p:animScale>
                                    <p:animScale>
                                      <p:cBhvr>
                                        <p:cTn id="41" dur="26">
                                          <p:stCondLst>
                                            <p:cond delay="1642"/>
                                          </p:stCondLst>
                                        </p:cTn>
                                        <p:tgtEl>
                                          <p:spTgt spid="5">
                                            <p:txEl>
                                              <p:pRg st="7" end="7"/>
                                            </p:txEl>
                                          </p:spTgt>
                                        </p:tgtEl>
                                      </p:cBhvr>
                                      <p:to x="100000" y="90000"/>
                                    </p:animScale>
                                    <p:animScale>
                                      <p:cBhvr>
                                        <p:cTn id="42" dur="166" decel="50000">
                                          <p:stCondLst>
                                            <p:cond delay="1668"/>
                                          </p:stCondLst>
                                        </p:cTn>
                                        <p:tgtEl>
                                          <p:spTgt spid="5">
                                            <p:txEl>
                                              <p:pRg st="7" end="7"/>
                                            </p:txEl>
                                          </p:spTgt>
                                        </p:tgtEl>
                                      </p:cBhvr>
                                      <p:to x="100000" y="100000"/>
                                    </p:animScale>
                                    <p:animScale>
                                      <p:cBhvr>
                                        <p:cTn id="43" dur="26">
                                          <p:stCondLst>
                                            <p:cond delay="1808"/>
                                          </p:stCondLst>
                                        </p:cTn>
                                        <p:tgtEl>
                                          <p:spTgt spid="5">
                                            <p:txEl>
                                              <p:pRg st="7" end="7"/>
                                            </p:txEl>
                                          </p:spTgt>
                                        </p:tgtEl>
                                      </p:cBhvr>
                                      <p:to x="100000" y="95000"/>
                                    </p:animScale>
                                    <p:animScale>
                                      <p:cBhvr>
                                        <p:cTn id="44" dur="166" decel="50000">
                                          <p:stCondLst>
                                            <p:cond delay="1834"/>
                                          </p:stCondLst>
                                        </p:cTn>
                                        <p:tgtEl>
                                          <p:spTgt spid="5">
                                            <p:txEl>
                                              <p:pRg st="7" end="7"/>
                                            </p:txEl>
                                          </p:spTgt>
                                        </p:tgtEl>
                                      </p:cBhvr>
                                      <p:to x="100000" y="100000"/>
                                    </p:animScale>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Effect transition="in" filter="fade">
                                      <p:cBhvr>
                                        <p:cTn id="49" dur="1000"/>
                                        <p:tgtEl>
                                          <p:spTgt spid="5">
                                            <p:txEl>
                                              <p:pRg st="0" end="0"/>
                                            </p:txEl>
                                          </p:spTgt>
                                        </p:tgtEl>
                                      </p:cBhvr>
                                    </p:animEffect>
                                    <p:anim calcmode="lin" valueType="num">
                                      <p:cBhvr>
                                        <p:cTn id="50"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5">
                                            <p:txEl>
                                              <p:pRg st="0" end="0"/>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5">
                                            <p:txEl>
                                              <p:pRg st="1" end="1"/>
                                            </p:txEl>
                                          </p:spTgt>
                                        </p:tgtEl>
                                        <p:attrNameLst>
                                          <p:attrName>style.visibility</p:attrName>
                                        </p:attrNameLst>
                                      </p:cBhvr>
                                      <p:to>
                                        <p:strVal val="visible"/>
                                      </p:to>
                                    </p:set>
                                    <p:animEffect transition="in" filter="fade">
                                      <p:cBhvr>
                                        <p:cTn id="54" dur="1000"/>
                                        <p:tgtEl>
                                          <p:spTgt spid="5">
                                            <p:txEl>
                                              <p:pRg st="1" end="1"/>
                                            </p:txEl>
                                          </p:spTgt>
                                        </p:tgtEl>
                                      </p:cBhvr>
                                    </p:animEffect>
                                    <p:anim calcmode="lin" valueType="num">
                                      <p:cBhvr>
                                        <p:cTn id="5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203159" y="5988676"/>
            <a:ext cx="9529010" cy="400092"/>
          </a:xfrm>
          <a:prstGeom prst="round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aphicFrame>
        <p:nvGraphicFramePr>
          <p:cNvPr id="4" name="Table 3"/>
          <p:cNvGraphicFramePr>
            <a:graphicFrameLocks noGrp="1"/>
          </p:cNvGraphicFramePr>
          <p:nvPr>
            <p:extLst>
              <p:ext uri="{D42A27DB-BD31-4B8C-83A1-F6EECF244321}">
                <p14:modId xmlns:p14="http://schemas.microsoft.com/office/powerpoint/2010/main" val="222630739"/>
              </p:ext>
            </p:extLst>
          </p:nvPr>
        </p:nvGraphicFramePr>
        <p:xfrm>
          <a:off x="6095999" y="545113"/>
          <a:ext cx="4524137" cy="5331023"/>
        </p:xfrm>
        <a:graphic>
          <a:graphicData uri="http://schemas.openxmlformats.org/drawingml/2006/table">
            <a:tbl>
              <a:tblPr firstRow="1" bandRow="1">
                <a:tableStyleId>{5C22544A-7EE6-4342-B048-85BDC9FD1C3A}</a:tableStyleId>
              </a:tblPr>
              <a:tblGrid>
                <a:gridCol w="4524137"/>
              </a:tblGrid>
              <a:tr h="158976">
                <a:tc>
                  <a:txBody>
                    <a:bodyPr/>
                    <a:lstStyle/>
                    <a:p>
                      <a:r>
                        <a:rPr lang="en-MY" sz="1200" dirty="0" smtClean="0">
                          <a:solidFill>
                            <a:schemeClr val="tx1">
                              <a:lumMod val="95000"/>
                              <a:lumOff val="5000"/>
                            </a:schemeClr>
                          </a:solidFill>
                        </a:rPr>
                        <a:t>TORIQ IMAM JAZARI (TORIQ TOYIBBAH)</a:t>
                      </a:r>
                      <a:endParaRPr lang="en-MY" sz="1200" dirty="0">
                        <a:solidFill>
                          <a:schemeClr val="tx1">
                            <a:lumMod val="95000"/>
                            <a:lumOff val="5000"/>
                          </a:schemeClr>
                        </a:solidFill>
                      </a:endParaRPr>
                    </a:p>
                  </a:txBody>
                  <a:tcPr>
                    <a:solidFill>
                      <a:schemeClr val="accent6"/>
                    </a:solidFill>
                  </a:tcPr>
                </a:tc>
              </a:tr>
              <a:tr h="278208">
                <a:tc>
                  <a:txBody>
                    <a:bodyPr/>
                    <a:lstStyle/>
                    <a:p>
                      <a:r>
                        <a:rPr lang="en-MY" sz="1200" b="1" dirty="0" smtClean="0"/>
                        <a:t>DAMSYIK (751 HIJRJAH)</a:t>
                      </a:r>
                      <a:endParaRPr lang="en-MY" sz="1200" b="1" dirty="0"/>
                    </a:p>
                  </a:txBody>
                  <a:tcPr>
                    <a:solidFill>
                      <a:schemeClr val="accent6">
                        <a:lumMod val="60000"/>
                        <a:lumOff val="40000"/>
                      </a:schemeClr>
                    </a:solidFill>
                  </a:tcPr>
                </a:tc>
              </a:tr>
              <a:tr h="158976">
                <a:tc>
                  <a:txBody>
                    <a:bodyPr/>
                    <a:lstStyle/>
                    <a:p>
                      <a:r>
                        <a:rPr lang="en-MY" sz="1200" b="1" dirty="0" smtClean="0"/>
                        <a:t>833 HUJRAH (DARUL QURAN, DAMSYIK)</a:t>
                      </a:r>
                      <a:endParaRPr lang="en-MY" sz="1200" b="1" dirty="0"/>
                    </a:p>
                  </a:txBody>
                  <a:tcPr>
                    <a:solidFill>
                      <a:schemeClr val="accent6">
                        <a:lumMod val="60000"/>
                        <a:lumOff val="40000"/>
                      </a:schemeClr>
                    </a:solidFill>
                  </a:tcPr>
                </a:tc>
              </a:tr>
              <a:tr h="755135">
                <a:tc>
                  <a:txBody>
                    <a:bodyPr/>
                    <a:lstStyle/>
                    <a:p>
                      <a:r>
                        <a:rPr lang="en-MY" sz="1200" b="1" dirty="0" smtClean="0"/>
                        <a:t>ABU KHAYR SYAMS AL-DIN MUHAMMAD BIN</a:t>
                      </a:r>
                      <a:r>
                        <a:rPr lang="en-MY" sz="1200" b="1" baseline="0" dirty="0" smtClean="0"/>
                        <a:t> MUHAMMAD BIN MUHAMMAD BIN ‘ALI BIN YUSOF AL-’UMARI AL-DAMASYQI AL-SYIRAZI AL-SYAFI’I (KNOWN AS IBNU AL-JAZARI)</a:t>
                      </a:r>
                      <a:endParaRPr lang="en-MY" sz="1200" b="1" dirty="0"/>
                    </a:p>
                  </a:txBody>
                  <a:tcPr>
                    <a:solidFill>
                      <a:schemeClr val="accent6">
                        <a:lumMod val="60000"/>
                        <a:lumOff val="40000"/>
                      </a:schemeClr>
                    </a:solidFill>
                  </a:tcPr>
                </a:tc>
              </a:tr>
              <a:tr h="755135">
                <a:tc>
                  <a:txBody>
                    <a:bodyPr/>
                    <a:lstStyle/>
                    <a:p>
                      <a:pPr marL="342900" indent="-342900">
                        <a:buFont typeface="+mj-lt"/>
                        <a:buAutoNum type="arabicPeriod"/>
                      </a:pPr>
                      <a:r>
                        <a:rPr lang="en-MY" sz="1200" b="1" dirty="0" smtClean="0"/>
                        <a:t>AT 13 YEARS OLD ALREADY BECOME HAFIDZ.</a:t>
                      </a:r>
                    </a:p>
                    <a:p>
                      <a:pPr marL="342900" indent="-342900">
                        <a:buFont typeface="+mj-lt"/>
                        <a:buAutoNum type="arabicPeriod"/>
                      </a:pPr>
                      <a:r>
                        <a:rPr lang="en-MY" sz="1200" b="1" dirty="0" smtClean="0"/>
                        <a:t>EXELL</a:t>
                      </a:r>
                      <a:r>
                        <a:rPr lang="en-MY" sz="1200" b="1" baseline="0" dirty="0" smtClean="0"/>
                        <a:t>ENT IN QIROAT.</a:t>
                      </a:r>
                    </a:p>
                    <a:p>
                      <a:pPr marL="342900" indent="-342900">
                        <a:buFont typeface="+mj-lt"/>
                        <a:buAutoNum type="arabicPeriod"/>
                      </a:pPr>
                      <a:r>
                        <a:rPr lang="en-MY" sz="1200" b="1" dirty="0" smtClean="0"/>
                        <a:t>A KADI IN DAMSYIK AND SYIRAZ.</a:t>
                      </a:r>
                    </a:p>
                    <a:p>
                      <a:pPr marL="342900" indent="-342900">
                        <a:buFont typeface="+mj-lt"/>
                        <a:buAutoNum type="arabicPeriod"/>
                      </a:pPr>
                      <a:r>
                        <a:rPr lang="en-MY" sz="1200" b="1" dirty="0" smtClean="0"/>
                        <a:t>NAMED TORIQ</a:t>
                      </a:r>
                      <a:r>
                        <a:rPr lang="en-MY" sz="1200" b="1" baseline="0" dirty="0" smtClean="0"/>
                        <a:t> TOYIBBAH DUE TO THE NAME OF HIS BOOK TITLE TOYYIBAT AL-NASYR.</a:t>
                      </a:r>
                      <a:endParaRPr lang="en-MY" sz="1200" b="1" dirty="0" smtClean="0"/>
                    </a:p>
                    <a:p>
                      <a:pPr marL="342900" indent="-342900">
                        <a:buFont typeface="+mj-lt"/>
                        <a:buAutoNum type="arabicPeriod"/>
                      </a:pPr>
                      <a:endParaRPr lang="en-MY" sz="1200" b="1" dirty="0"/>
                    </a:p>
                  </a:txBody>
                  <a:tcPr>
                    <a:solidFill>
                      <a:schemeClr val="accent6">
                        <a:lumMod val="60000"/>
                        <a:lumOff val="40000"/>
                      </a:schemeClr>
                    </a:solidFill>
                  </a:tcPr>
                </a:tc>
              </a:tr>
              <a:tr h="635903">
                <a:tc>
                  <a:txBody>
                    <a:bodyPr/>
                    <a:lstStyle/>
                    <a:p>
                      <a:pPr marL="342900" indent="-342900">
                        <a:buFont typeface="+mj-lt"/>
                        <a:buAutoNum type="arabicPeriod"/>
                      </a:pPr>
                      <a:r>
                        <a:rPr lang="en-MY" sz="1200" b="1" dirty="0" smtClean="0">
                          <a:latin typeface="+mn-lt"/>
                        </a:rPr>
                        <a:t>USUL AL-QIRA’AT</a:t>
                      </a:r>
                    </a:p>
                    <a:p>
                      <a:pPr marL="342900" indent="-342900">
                        <a:buFont typeface="+mj-lt"/>
                        <a:buAutoNum type="arabicPeriod"/>
                      </a:pPr>
                      <a:r>
                        <a:rPr lang="en-MY" sz="1200" b="1" dirty="0" smtClean="0">
                          <a:latin typeface="+mn-lt"/>
                        </a:rPr>
                        <a:t>TAHBIR AL-TAYSIR</a:t>
                      </a:r>
                    </a:p>
                    <a:p>
                      <a:pPr marL="342900" indent="-342900">
                        <a:buFont typeface="+mj-lt"/>
                        <a:buAutoNum type="arabicPeriod"/>
                      </a:pPr>
                      <a:r>
                        <a:rPr lang="en-MY" sz="1200" b="1" dirty="0" smtClean="0">
                          <a:latin typeface="+mn-lt"/>
                        </a:rPr>
                        <a:t>TUHFAH</a:t>
                      </a:r>
                      <a:r>
                        <a:rPr lang="en-MY" sz="1200" b="1" baseline="0" dirty="0" smtClean="0">
                          <a:latin typeface="+mn-lt"/>
                        </a:rPr>
                        <a:t> AL-IKHWAN FI AL-KULF BAYNA AL SYATIBIYYAH WA AL-’UNWAN</a:t>
                      </a:r>
                    </a:p>
                    <a:p>
                      <a:pPr marL="457200" indent="-457200">
                        <a:buFont typeface="+mj-lt"/>
                        <a:buAutoNum type="arabicPeriod"/>
                      </a:pPr>
                      <a:r>
                        <a:rPr lang="en-MY" sz="1200" b="1" dirty="0" smtClean="0">
                          <a:latin typeface="+mn-lt"/>
                        </a:rPr>
                        <a:t>ITHAF AL-MAHARAH FI TATIMMAH AL-’ASYRAH</a:t>
                      </a:r>
                    </a:p>
                    <a:p>
                      <a:pPr marL="457200" indent="-457200">
                        <a:buFont typeface="+mj-lt"/>
                        <a:buAutoNum type="arabicPeriod"/>
                      </a:pPr>
                      <a:r>
                        <a:rPr lang="en-MY" sz="1200" b="1" dirty="0" smtClean="0">
                          <a:latin typeface="+mn-lt"/>
                        </a:rPr>
                        <a:t>USUL AL-QIRA’AT</a:t>
                      </a:r>
                    </a:p>
                    <a:p>
                      <a:pPr marL="457200" indent="-457200">
                        <a:buFont typeface="+mj-lt"/>
                        <a:buAutoNum type="arabicPeriod"/>
                      </a:pPr>
                      <a:r>
                        <a:rPr lang="en-MY" sz="1200" b="1" dirty="0" smtClean="0">
                          <a:latin typeface="+mn-lt"/>
                        </a:rPr>
                        <a:t>TAHBIR AL TAYSIR</a:t>
                      </a:r>
                    </a:p>
                    <a:p>
                      <a:pPr marL="457200" indent="-457200">
                        <a:buFont typeface="+mj-lt"/>
                        <a:buAutoNum type="arabicPeriod"/>
                      </a:pPr>
                      <a:r>
                        <a:rPr lang="en-MY" sz="1200" b="1" dirty="0" smtClean="0">
                          <a:latin typeface="+mn-lt"/>
                        </a:rPr>
                        <a:t>AL-DURRAH AL-MA’INAH FI AL-QIRA’AT</a:t>
                      </a:r>
                    </a:p>
                    <a:p>
                      <a:pPr marL="342900" indent="-342900">
                        <a:buFont typeface="+mj-lt"/>
                        <a:buAutoNum type="arabicPeriod"/>
                      </a:pPr>
                      <a:endParaRPr lang="en-MY" sz="1200" b="1" dirty="0"/>
                    </a:p>
                  </a:txBody>
                  <a:tcPr>
                    <a:solidFill>
                      <a:schemeClr val="accent6">
                        <a:lumMod val="60000"/>
                        <a:lumOff val="40000"/>
                      </a:schemeClr>
                    </a:solidFill>
                  </a:tcPr>
                </a:tc>
              </a:tr>
              <a:tr h="169668">
                <a:tc>
                  <a:txBody>
                    <a:bodyPr/>
                    <a:lstStyle/>
                    <a:p>
                      <a:pPr marL="342900" indent="-342900" algn="l">
                        <a:buFont typeface="Arial" panose="020B0604020202020204" pitchFamily="34" charset="0"/>
                        <a:buChar char="•"/>
                      </a:pPr>
                      <a:r>
                        <a:rPr lang="en-MY" sz="1200" b="1" dirty="0" smtClean="0">
                          <a:solidFill>
                            <a:schemeClr val="tx1"/>
                          </a:solidFill>
                          <a:latin typeface="+mn-lt"/>
                        </a:rPr>
                        <a:t>IMAM JAZARI ADMIRED THE WORK OF IMAM SHATIBI IN QASIDAH AL-LAMIAH (MATN AL-SYATIBIYYAH</a:t>
                      </a:r>
                      <a:r>
                        <a:rPr lang="en-MY" sz="1200" b="1" dirty="0" smtClean="0">
                          <a:solidFill>
                            <a:schemeClr val="tx1"/>
                          </a:solidFill>
                          <a:latin typeface="+mn-lt"/>
                        </a:rPr>
                        <a:t>).</a:t>
                      </a:r>
                      <a:endParaRPr lang="en-MY" sz="1200" b="1" dirty="0" smtClean="0">
                        <a:solidFill>
                          <a:schemeClr val="tx1"/>
                        </a:solidFill>
                        <a:latin typeface="+mn-lt"/>
                      </a:endParaRPr>
                    </a:p>
                    <a:p>
                      <a:pPr marL="342900" indent="-342900" algn="l">
                        <a:buFont typeface="Arial" panose="020B0604020202020204" pitchFamily="34" charset="0"/>
                        <a:buChar char="•"/>
                      </a:pPr>
                      <a:r>
                        <a:rPr lang="en-MY" sz="1200" b="1" dirty="0" smtClean="0">
                          <a:solidFill>
                            <a:schemeClr val="tx1"/>
                          </a:solidFill>
                          <a:latin typeface="+mn-lt"/>
                        </a:rPr>
                        <a:t>IMAM JAZARI HAS MATN TOYIBBAH AL-NASR (1019), HENCE THE NAME TOYIBBAH</a:t>
                      </a:r>
                      <a:r>
                        <a:rPr lang="en-MY" sz="1200" b="1" dirty="0" smtClean="0">
                          <a:solidFill>
                            <a:schemeClr val="tx1"/>
                          </a:solidFill>
                          <a:latin typeface="+mn-lt"/>
                        </a:rPr>
                        <a:t>.</a:t>
                      </a:r>
                      <a:endParaRPr lang="en-MY" sz="1200" b="1" dirty="0" smtClean="0">
                        <a:solidFill>
                          <a:schemeClr val="tx1"/>
                        </a:solidFill>
                        <a:latin typeface="+mn-lt"/>
                      </a:endParaRPr>
                    </a:p>
                  </a:txBody>
                  <a:tcPr>
                    <a:solidFill>
                      <a:schemeClr val="accent6">
                        <a:lumMod val="60000"/>
                        <a:lumOff val="40000"/>
                      </a:schemeClr>
                    </a:solidFill>
                  </a:tcPr>
                </a:tc>
              </a:tr>
            </a:tbl>
          </a:graphicData>
        </a:graphic>
      </p:graphicFrame>
      <p:sp>
        <p:nvSpPr>
          <p:cNvPr id="2" name="TextBox 1"/>
          <p:cNvSpPr txBox="1"/>
          <p:nvPr/>
        </p:nvSpPr>
        <p:spPr>
          <a:xfrm>
            <a:off x="324853" y="5988676"/>
            <a:ext cx="11442031" cy="369332"/>
          </a:xfrm>
          <a:prstGeom prst="rect">
            <a:avLst/>
          </a:prstGeom>
          <a:noFill/>
        </p:spPr>
        <p:txBody>
          <a:bodyPr wrap="square" rtlCol="0">
            <a:spAutoFit/>
          </a:bodyPr>
          <a:lstStyle/>
          <a:p>
            <a:pPr algn="ctr"/>
            <a:r>
              <a:rPr lang="en-MY" b="1" i="1" dirty="0" smtClean="0">
                <a:solidFill>
                  <a:srgbClr val="C00000"/>
                </a:solidFill>
                <a:latin typeface="Constantia" panose="02030602050306030303" pitchFamily="18" charset="0"/>
              </a:rPr>
              <a:t>NOTES </a:t>
            </a:r>
            <a:r>
              <a:rPr lang="en-MY" b="1" i="1" dirty="0">
                <a:solidFill>
                  <a:srgbClr val="C00000"/>
                </a:solidFill>
                <a:latin typeface="Constantia" panose="02030602050306030303" pitchFamily="18" charset="0"/>
              </a:rPr>
              <a:t>: </a:t>
            </a:r>
            <a:r>
              <a:rPr lang="en-MY" b="1" i="1" dirty="0" smtClean="0">
                <a:solidFill>
                  <a:srgbClr val="C00000"/>
                </a:solidFill>
                <a:latin typeface="Constantia" panose="02030602050306030303" pitchFamily="18" charset="0"/>
              </a:rPr>
              <a:t>THE DIFFERENCE BETWEEN IMAM SHATIBI AND IMAM JAZARI IS 243 YEARS.</a:t>
            </a:r>
            <a:endParaRPr lang="en-MY" b="1" i="1" dirty="0">
              <a:solidFill>
                <a:srgbClr val="C00000"/>
              </a:solidFill>
              <a:latin typeface="Constantia" panose="02030602050306030303"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4183258854"/>
              </p:ext>
            </p:extLst>
          </p:nvPr>
        </p:nvGraphicFramePr>
        <p:xfrm>
          <a:off x="1302975" y="545113"/>
          <a:ext cx="4793024" cy="4495988"/>
        </p:xfrm>
        <a:graphic>
          <a:graphicData uri="http://schemas.openxmlformats.org/drawingml/2006/table">
            <a:tbl>
              <a:tblPr firstRow="1" bandRow="1">
                <a:tableStyleId>{5C22544A-7EE6-4342-B048-85BDC9FD1C3A}</a:tableStyleId>
              </a:tblPr>
              <a:tblGrid>
                <a:gridCol w="1558305"/>
                <a:gridCol w="3234719"/>
              </a:tblGrid>
              <a:tr h="295541">
                <a:tc>
                  <a:txBody>
                    <a:bodyPr/>
                    <a:lstStyle/>
                    <a:p>
                      <a:endParaRPr lang="en-MY" sz="1200" b="1" dirty="0">
                        <a:solidFill>
                          <a:schemeClr val="tx1"/>
                        </a:solidFill>
                      </a:endParaRPr>
                    </a:p>
                  </a:txBody>
                  <a:tcPr>
                    <a:solidFill>
                      <a:schemeClr val="accent6">
                        <a:lumMod val="40000"/>
                        <a:lumOff val="60000"/>
                      </a:schemeClr>
                    </a:solidFill>
                  </a:tcPr>
                </a:tc>
                <a:tc>
                  <a:txBody>
                    <a:bodyPr/>
                    <a:lstStyle/>
                    <a:p>
                      <a:r>
                        <a:rPr lang="en-MY" sz="1200" b="1" dirty="0" smtClean="0">
                          <a:solidFill>
                            <a:schemeClr val="tx1"/>
                          </a:solidFill>
                        </a:rPr>
                        <a:t>TORIQ IMAM SHATIBI</a:t>
                      </a:r>
                      <a:endParaRPr lang="en-MY" sz="1200" b="1" dirty="0">
                        <a:solidFill>
                          <a:schemeClr val="tx1"/>
                        </a:solidFill>
                      </a:endParaRPr>
                    </a:p>
                  </a:txBody>
                  <a:tcPr>
                    <a:solidFill>
                      <a:schemeClr val="accent6">
                        <a:lumMod val="40000"/>
                        <a:lumOff val="60000"/>
                      </a:schemeClr>
                    </a:solidFill>
                  </a:tcPr>
                </a:tc>
              </a:tr>
              <a:tr h="266929">
                <a:tc>
                  <a:txBody>
                    <a:bodyPr/>
                    <a:lstStyle/>
                    <a:p>
                      <a:r>
                        <a:rPr lang="en-MY" sz="1200" b="1" dirty="0" smtClean="0">
                          <a:solidFill>
                            <a:schemeClr val="tx1"/>
                          </a:solidFill>
                        </a:rPr>
                        <a:t>BIRTHPLACE</a:t>
                      </a:r>
                      <a:endParaRPr lang="en-MY" sz="1200" b="1" dirty="0">
                        <a:solidFill>
                          <a:schemeClr val="tx1"/>
                        </a:solidFill>
                      </a:endParaRPr>
                    </a:p>
                  </a:txBody>
                  <a:tcPr>
                    <a:solidFill>
                      <a:schemeClr val="accent6">
                        <a:lumMod val="40000"/>
                        <a:lumOff val="60000"/>
                      </a:schemeClr>
                    </a:solidFill>
                  </a:tcPr>
                </a:tc>
                <a:tc>
                  <a:txBody>
                    <a:bodyPr/>
                    <a:lstStyle/>
                    <a:p>
                      <a:r>
                        <a:rPr lang="en-MY" sz="1200" b="1" dirty="0" smtClean="0">
                          <a:solidFill>
                            <a:schemeClr val="tx1"/>
                          </a:solidFill>
                        </a:rPr>
                        <a:t>SYATIBAH, ANDALUS</a:t>
                      </a:r>
                      <a:r>
                        <a:rPr lang="en-MY" sz="1200" b="1" baseline="0" dirty="0" smtClean="0">
                          <a:solidFill>
                            <a:schemeClr val="tx1"/>
                          </a:solidFill>
                        </a:rPr>
                        <a:t> (538 HIJRAH)</a:t>
                      </a:r>
                      <a:endParaRPr lang="en-MY" sz="1200" b="1" dirty="0">
                        <a:solidFill>
                          <a:schemeClr val="tx1"/>
                        </a:solidFill>
                      </a:endParaRPr>
                    </a:p>
                  </a:txBody>
                  <a:tcPr>
                    <a:solidFill>
                      <a:schemeClr val="accent6">
                        <a:lumMod val="40000"/>
                        <a:lumOff val="60000"/>
                      </a:schemeClr>
                    </a:solidFill>
                  </a:tcPr>
                </a:tc>
              </a:tr>
              <a:tr h="241844">
                <a:tc>
                  <a:txBody>
                    <a:bodyPr/>
                    <a:lstStyle/>
                    <a:p>
                      <a:r>
                        <a:rPr lang="en-MY" sz="1200" b="1" dirty="0" smtClean="0">
                          <a:solidFill>
                            <a:schemeClr val="tx1"/>
                          </a:solidFill>
                        </a:rPr>
                        <a:t>PASSED</a:t>
                      </a:r>
                      <a:r>
                        <a:rPr lang="en-MY" sz="1200" b="1" baseline="0" dirty="0" smtClean="0">
                          <a:solidFill>
                            <a:schemeClr val="tx1"/>
                          </a:solidFill>
                        </a:rPr>
                        <a:t> AWAY</a:t>
                      </a:r>
                      <a:endParaRPr lang="en-MY" sz="1200" b="1" dirty="0">
                        <a:solidFill>
                          <a:schemeClr val="tx1"/>
                        </a:solidFill>
                      </a:endParaRPr>
                    </a:p>
                  </a:txBody>
                  <a:tcPr>
                    <a:solidFill>
                      <a:schemeClr val="accent6">
                        <a:lumMod val="40000"/>
                        <a:lumOff val="60000"/>
                      </a:schemeClr>
                    </a:solidFill>
                  </a:tcPr>
                </a:tc>
                <a:tc>
                  <a:txBody>
                    <a:bodyPr/>
                    <a:lstStyle/>
                    <a:p>
                      <a:r>
                        <a:rPr lang="en-MY" sz="1200" b="1" dirty="0" smtClean="0">
                          <a:solidFill>
                            <a:schemeClr val="tx1"/>
                          </a:solidFill>
                        </a:rPr>
                        <a:t>28 JAMADIL AKHIR 590 HIJRAH (EGYPT)</a:t>
                      </a:r>
                      <a:endParaRPr lang="en-MY" sz="1200" b="1" dirty="0">
                        <a:solidFill>
                          <a:schemeClr val="tx1"/>
                        </a:solidFill>
                      </a:endParaRPr>
                    </a:p>
                  </a:txBody>
                  <a:tcPr>
                    <a:solidFill>
                      <a:schemeClr val="accent6">
                        <a:lumMod val="40000"/>
                        <a:lumOff val="60000"/>
                      </a:schemeClr>
                    </a:solidFill>
                  </a:tcPr>
                </a:tc>
              </a:tr>
              <a:tr h="750737">
                <a:tc>
                  <a:txBody>
                    <a:bodyPr/>
                    <a:lstStyle/>
                    <a:p>
                      <a:r>
                        <a:rPr lang="en-MY" sz="1200" b="1" dirty="0" smtClean="0">
                          <a:solidFill>
                            <a:schemeClr val="tx1"/>
                          </a:solidFill>
                        </a:rPr>
                        <a:t>NAME</a:t>
                      </a:r>
                      <a:endParaRPr lang="en-MY" sz="1200" b="1" dirty="0">
                        <a:solidFill>
                          <a:schemeClr val="tx1"/>
                        </a:solidFill>
                      </a:endParaRPr>
                    </a:p>
                  </a:txBody>
                  <a:tcPr>
                    <a:solidFill>
                      <a:schemeClr val="accent6">
                        <a:lumMod val="40000"/>
                        <a:lumOff val="60000"/>
                      </a:schemeClr>
                    </a:solidFill>
                  </a:tcPr>
                </a:tc>
                <a:tc>
                  <a:txBody>
                    <a:bodyPr/>
                    <a:lstStyle/>
                    <a:p>
                      <a:r>
                        <a:rPr lang="en-MY" sz="1200" b="1" dirty="0" smtClean="0">
                          <a:solidFill>
                            <a:schemeClr val="tx1"/>
                          </a:solidFill>
                        </a:rPr>
                        <a:t>AL-QASIM BIN FIRUH BIN KHALAF BIN AHMAD AL-RU’AYNI AL SYATIBI AL-ANDALUSI</a:t>
                      </a:r>
                      <a:endParaRPr lang="en-MY" sz="1200" b="1" dirty="0">
                        <a:solidFill>
                          <a:schemeClr val="tx1"/>
                        </a:solidFill>
                      </a:endParaRPr>
                    </a:p>
                  </a:txBody>
                  <a:tcPr>
                    <a:solidFill>
                      <a:schemeClr val="accent6">
                        <a:lumMod val="40000"/>
                        <a:lumOff val="60000"/>
                      </a:schemeClr>
                    </a:solidFill>
                  </a:tcPr>
                </a:tc>
              </a:tr>
              <a:tr h="1174376">
                <a:tc>
                  <a:txBody>
                    <a:bodyPr/>
                    <a:lstStyle/>
                    <a:p>
                      <a:r>
                        <a:rPr lang="en-MY" sz="1200" b="1" dirty="0" smtClean="0">
                          <a:solidFill>
                            <a:schemeClr val="tx1"/>
                          </a:solidFill>
                        </a:rPr>
                        <a:t>BACKGROUND</a:t>
                      </a:r>
                      <a:endParaRPr lang="en-MY" sz="1200" b="1" dirty="0">
                        <a:solidFill>
                          <a:schemeClr val="tx1"/>
                        </a:solidFill>
                      </a:endParaRPr>
                    </a:p>
                  </a:txBody>
                  <a:tcPr>
                    <a:solidFill>
                      <a:schemeClr val="accent6">
                        <a:lumMod val="40000"/>
                        <a:lumOff val="60000"/>
                      </a:schemeClr>
                    </a:solidFill>
                  </a:tcPr>
                </a:tc>
                <a:tc>
                  <a:txBody>
                    <a:bodyPr/>
                    <a:lstStyle/>
                    <a:p>
                      <a:pPr marL="342900" indent="-342900">
                        <a:buFont typeface="+mj-lt"/>
                        <a:buAutoNum type="arabicPeriod"/>
                      </a:pPr>
                      <a:r>
                        <a:rPr lang="en-MY" sz="1200" b="1" dirty="0" smtClean="0">
                          <a:solidFill>
                            <a:schemeClr val="tx1"/>
                          </a:solidFill>
                        </a:rPr>
                        <a:t>WHO WAS BLIND AT THE END OF HIS LIFE.</a:t>
                      </a:r>
                    </a:p>
                    <a:p>
                      <a:pPr marL="342900" indent="-342900">
                        <a:buFont typeface="+mj-lt"/>
                        <a:buAutoNum type="arabicPeriod"/>
                      </a:pPr>
                      <a:r>
                        <a:rPr lang="en-MY" sz="1200" b="1" dirty="0" smtClean="0">
                          <a:solidFill>
                            <a:schemeClr val="tx1"/>
                          </a:solidFill>
                        </a:rPr>
                        <a:t>MASTER OF QIROAT, TRANSLATION LUGHAH ARABIC, HADITH AND FIQH.</a:t>
                      </a:r>
                      <a:endParaRPr lang="en-MY" sz="1200" b="1" dirty="0">
                        <a:solidFill>
                          <a:schemeClr val="tx1"/>
                        </a:solidFill>
                      </a:endParaRPr>
                    </a:p>
                  </a:txBody>
                  <a:tcPr>
                    <a:solidFill>
                      <a:schemeClr val="accent6">
                        <a:lumMod val="40000"/>
                        <a:lumOff val="60000"/>
                      </a:schemeClr>
                    </a:solidFill>
                  </a:tcPr>
                </a:tc>
              </a:tr>
              <a:tr h="1726694">
                <a:tc>
                  <a:txBody>
                    <a:bodyPr/>
                    <a:lstStyle/>
                    <a:p>
                      <a:r>
                        <a:rPr lang="en-MY" sz="1200" b="1" dirty="0" smtClean="0">
                          <a:solidFill>
                            <a:schemeClr val="tx1"/>
                          </a:solidFill>
                        </a:rPr>
                        <a:t>BOOKS</a:t>
                      </a:r>
                      <a:endParaRPr lang="en-MY" sz="1200" b="1" dirty="0">
                        <a:solidFill>
                          <a:schemeClr val="tx1"/>
                        </a:solidFill>
                      </a:endParaRPr>
                    </a:p>
                  </a:txBody>
                  <a:tcPr>
                    <a:solidFill>
                      <a:schemeClr val="accent6">
                        <a:lumMod val="40000"/>
                        <a:lumOff val="60000"/>
                      </a:schemeClr>
                    </a:solidFill>
                  </a:tcPr>
                </a:tc>
                <a:tc>
                  <a:txBody>
                    <a:bodyPr/>
                    <a:lstStyle/>
                    <a:p>
                      <a:pPr marL="171450" indent="-171450">
                        <a:buFont typeface="Arial" panose="020B0604020202020204" pitchFamily="34" charset="0"/>
                        <a:buChar char="•"/>
                      </a:pPr>
                      <a:r>
                        <a:rPr lang="en-MY" sz="1200" b="1" dirty="0" smtClean="0">
                          <a:solidFill>
                            <a:schemeClr val="tx1"/>
                          </a:solidFill>
                        </a:rPr>
                        <a:t>HIRZ</a:t>
                      </a:r>
                      <a:r>
                        <a:rPr lang="en-MY" sz="1200" b="1" baseline="0" dirty="0" smtClean="0">
                          <a:solidFill>
                            <a:schemeClr val="tx1"/>
                          </a:solidFill>
                        </a:rPr>
                        <a:t> AL-AMANI WA WAJH AL-TAHANI OR KNOWN AS MATN AL-SYATIBI (1473 LINES).</a:t>
                      </a:r>
                      <a:endParaRPr lang="en-MY" sz="1200" b="1" dirty="0">
                        <a:solidFill>
                          <a:schemeClr val="tx1"/>
                        </a:solidFill>
                      </a:endParaRPr>
                    </a:p>
                  </a:txBody>
                  <a:tcPr>
                    <a:solidFill>
                      <a:schemeClr val="accent6">
                        <a:lumMod val="40000"/>
                        <a:lumOff val="60000"/>
                      </a:schemeClr>
                    </a:solidFill>
                  </a:tcPr>
                </a:tc>
              </a:tr>
            </a:tbl>
          </a:graphicData>
        </a:graphic>
      </p:graphicFrame>
      <p:sp>
        <p:nvSpPr>
          <p:cNvPr id="7" name="TextBox 6"/>
          <p:cNvSpPr txBox="1"/>
          <p:nvPr/>
        </p:nvSpPr>
        <p:spPr>
          <a:xfrm>
            <a:off x="11610474" y="6388768"/>
            <a:ext cx="581526" cy="369332"/>
          </a:xfrm>
          <a:prstGeom prst="rect">
            <a:avLst/>
          </a:prstGeom>
          <a:noFill/>
        </p:spPr>
        <p:txBody>
          <a:bodyPr wrap="square" rtlCol="0">
            <a:spAutoFit/>
          </a:bodyPr>
          <a:lstStyle/>
          <a:p>
            <a:pPr algn="ctr"/>
            <a:r>
              <a:rPr lang="en-MY" b="1" dirty="0" smtClean="0">
                <a:latin typeface="Elephant" panose="02020904090505020303" pitchFamily="18" charset="0"/>
              </a:rPr>
              <a:t>1</a:t>
            </a:r>
            <a:endParaRPr lang="en-MY" b="1" dirty="0">
              <a:latin typeface="Elephant" panose="02020904090505020303" pitchFamily="18" charset="0"/>
            </a:endParaRPr>
          </a:p>
        </p:txBody>
      </p:sp>
    </p:spTree>
    <p:extLst>
      <p:ext uri="{BB962C8B-B14F-4D97-AF65-F5344CB8AC3E}">
        <p14:creationId xmlns:p14="http://schemas.microsoft.com/office/powerpoint/2010/main" val="2246722007"/>
      </p:ext>
    </p:extLst>
  </p:cSld>
  <p:clrMapOvr>
    <a:masterClrMapping/>
  </p:clrMapOvr>
  <mc:AlternateContent xmlns:mc="http://schemas.openxmlformats.org/markup-compatibility/2006">
    <mc:Choice xmlns:p14="http://schemas.microsoft.com/office/powerpoint/2010/main" Requires="p14">
      <p:transition spd="slow" p14:dur="2000">
        <p:sndAc>
          <p:stSnd>
            <p:snd r:embed="rId3" name="click.wav"/>
          </p:stSnd>
        </p:sndAc>
      </p:transition>
    </mc:Choice>
    <mc:Fallback>
      <p:transition spd="slow">
        <p:sndAc>
          <p:stSnd>
            <p:snd r:embed="rId3"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1000"/>
                                        <p:tgtEl>
                                          <p:spTgt spid="2"/>
                                        </p:tgtEl>
                                      </p:cBhvr>
                                    </p:animEffect>
                                    <p:anim calcmode="lin" valueType="num">
                                      <p:cBhvr>
                                        <p:cTn id="26" dur="1000" fill="hold"/>
                                        <p:tgtEl>
                                          <p:spTgt spid="2"/>
                                        </p:tgtEl>
                                        <p:attrNameLst>
                                          <p:attrName>ppt_x</p:attrName>
                                        </p:attrNameLst>
                                      </p:cBhvr>
                                      <p:tavLst>
                                        <p:tav tm="0">
                                          <p:val>
                                            <p:strVal val="#ppt_x"/>
                                          </p:val>
                                        </p:tav>
                                        <p:tav tm="100000">
                                          <p:val>
                                            <p:strVal val="#ppt_x"/>
                                          </p:val>
                                        </p:tav>
                                      </p:tavLst>
                                    </p:anim>
                                    <p:anim calcmode="lin" valueType="num">
                                      <p:cBhvr>
                                        <p:cTn id="2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21895" y="505641"/>
            <a:ext cx="10548914" cy="6340197"/>
          </a:xfrm>
          <a:prstGeom prst="rect">
            <a:avLst/>
          </a:prstGeom>
          <a:solidFill>
            <a:schemeClr val="accent4">
              <a:lumMod val="20000"/>
              <a:lumOff val="80000"/>
            </a:schemeClr>
          </a:soli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 name="TextBox 3"/>
          <p:cNvSpPr txBox="1"/>
          <p:nvPr/>
        </p:nvSpPr>
        <p:spPr>
          <a:xfrm>
            <a:off x="829822" y="505642"/>
            <a:ext cx="1296538" cy="6340197"/>
          </a:xfrm>
          <a:prstGeom prst="rect">
            <a:avLst/>
          </a:prstGeom>
          <a:noFill/>
        </p:spPr>
        <p:txBody>
          <a:bodyPr wrap="square" rtlCol="0">
            <a:spAutoFit/>
          </a:bodyPr>
          <a:lstStyle/>
          <a:p>
            <a:r>
              <a:rPr lang="en-MY" sz="1400" b="1" dirty="0" smtClean="0">
                <a:latin typeface="Berlin Sans FB Demi" panose="020E0802020502020306" pitchFamily="34" charset="0"/>
              </a:rPr>
              <a:t>QIROAT	:</a:t>
            </a:r>
          </a:p>
          <a:p>
            <a:endParaRPr lang="en-MY" sz="1400" b="1" dirty="0" smtClean="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smtClean="0">
              <a:latin typeface="Berlin Sans FB Demi" panose="020E0802020502020306" pitchFamily="34" charset="0"/>
            </a:endParaRPr>
          </a:p>
          <a:p>
            <a:r>
              <a:rPr lang="en-MY" sz="1400" b="1" dirty="0" smtClean="0">
                <a:latin typeface="Berlin Sans FB Demi" panose="020E0802020502020306" pitchFamily="34" charset="0"/>
              </a:rPr>
              <a:t>IMAM	:</a:t>
            </a:r>
          </a:p>
          <a:p>
            <a:endParaRPr lang="en-MY" sz="1400" b="1" dirty="0" smtClean="0">
              <a:latin typeface="Berlin Sans FB Demi" panose="020E0802020502020306" pitchFamily="34" charset="0"/>
            </a:endParaRPr>
          </a:p>
          <a:p>
            <a:endParaRPr lang="en-MY" sz="1400" b="1" dirty="0" smtClean="0">
              <a:latin typeface="Berlin Sans FB Demi" panose="020E0802020502020306" pitchFamily="34" charset="0"/>
            </a:endParaRPr>
          </a:p>
          <a:p>
            <a:r>
              <a:rPr lang="en-MY" sz="1400" b="1" dirty="0" smtClean="0">
                <a:latin typeface="Berlin Sans FB Demi" panose="020E0802020502020306" pitchFamily="34" charset="0"/>
              </a:rPr>
              <a:t>RIWAYAT	:</a:t>
            </a:r>
          </a:p>
          <a:p>
            <a:endParaRPr lang="en-MY" sz="1400" b="1" dirty="0" smtClean="0">
              <a:latin typeface="Berlin Sans FB Demi" panose="020E0802020502020306" pitchFamily="34" charset="0"/>
            </a:endParaRPr>
          </a:p>
          <a:p>
            <a:endParaRPr lang="en-MY" sz="1400" b="1" dirty="0" smtClean="0">
              <a:latin typeface="Berlin Sans FB Demi" panose="020E0802020502020306" pitchFamily="34" charset="0"/>
            </a:endParaRPr>
          </a:p>
          <a:p>
            <a:r>
              <a:rPr lang="en-MY" sz="1400" b="1" dirty="0" smtClean="0">
                <a:latin typeface="Berlin Sans FB Demi" panose="020E0802020502020306" pitchFamily="34" charset="0"/>
              </a:rPr>
              <a:t>RAWI	:</a:t>
            </a:r>
          </a:p>
          <a:p>
            <a:endParaRPr lang="en-MY" sz="1400" b="1" dirty="0" smtClean="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smtClean="0">
              <a:latin typeface="Berlin Sans FB Demi" panose="020E0802020502020306" pitchFamily="34" charset="0"/>
            </a:endParaRPr>
          </a:p>
          <a:p>
            <a:endParaRPr lang="en-MY" sz="1400" b="1" dirty="0">
              <a:latin typeface="Berlin Sans FB Demi" panose="020E0802020502020306" pitchFamily="34" charset="0"/>
            </a:endParaRPr>
          </a:p>
          <a:p>
            <a:r>
              <a:rPr lang="en-MY" sz="1400" b="1" dirty="0" smtClean="0">
                <a:latin typeface="Berlin Sans FB Demi" panose="020E0802020502020306" pitchFamily="34" charset="0"/>
              </a:rPr>
              <a:t>TORIQ	:</a:t>
            </a:r>
          </a:p>
        </p:txBody>
      </p:sp>
      <p:sp>
        <p:nvSpPr>
          <p:cNvPr id="5" name="TextBox 4"/>
          <p:cNvSpPr txBox="1"/>
          <p:nvPr/>
        </p:nvSpPr>
        <p:spPr>
          <a:xfrm>
            <a:off x="1881149" y="531041"/>
            <a:ext cx="9389660" cy="6340197"/>
          </a:xfrm>
          <a:prstGeom prst="rect">
            <a:avLst/>
          </a:prstGeom>
          <a:noFill/>
        </p:spPr>
        <p:txBody>
          <a:bodyPr wrap="square" rtlCol="0">
            <a:spAutoFit/>
          </a:bodyPr>
          <a:lstStyle/>
          <a:p>
            <a:r>
              <a:rPr lang="en-MY" sz="1400" dirty="0" smtClean="0">
                <a:latin typeface="Franklin Gothic Demi" panose="020B0703020102020204" pitchFamily="34" charset="0"/>
              </a:rPr>
              <a:t>THERE ARE TEN DIFFERENT RECOGNISED SCHOOLS OF QIRA’AT, EACH ONE DERIVING ITS NAME FROM A NOTED QURAN RECITER OR “READER”. QIROAT IS VARIOUS WAYS FOR READING THE QURAN WITHOUT CHANGING ITS MEANING. THERE ARE TEN QIRAAT :</a:t>
            </a:r>
          </a:p>
          <a:p>
            <a:pPr fontAlgn="t"/>
            <a:r>
              <a:rPr lang="en-MY" sz="1400" dirty="0">
                <a:latin typeface="Franklin Gothic Demi" panose="020B0703020102020204" pitchFamily="34" charset="0"/>
              </a:rPr>
              <a:t>1) </a:t>
            </a:r>
            <a:r>
              <a:rPr lang="en-MY" sz="1400" dirty="0" smtClean="0">
                <a:latin typeface="Franklin Gothic Demi" panose="020B0703020102020204" pitchFamily="34" charset="0"/>
              </a:rPr>
              <a:t>QIRAAT </a:t>
            </a:r>
            <a:r>
              <a:rPr lang="en-MY" sz="1400" dirty="0" smtClean="0">
                <a:latin typeface="Franklin Gothic Demi" panose="020B0703020102020204" pitchFamily="34" charset="0"/>
              </a:rPr>
              <a:t>NAFIQ</a:t>
            </a:r>
            <a:endParaRPr lang="en-MY" sz="1400" dirty="0">
              <a:latin typeface="Franklin Gothic Demi" panose="020B0703020102020204" pitchFamily="34" charset="0"/>
            </a:endParaRPr>
          </a:p>
          <a:p>
            <a:pPr fontAlgn="t"/>
            <a:r>
              <a:rPr lang="en-MY" sz="1400" dirty="0">
                <a:latin typeface="Franklin Gothic Demi" panose="020B0703020102020204" pitchFamily="34" charset="0"/>
              </a:rPr>
              <a:t>2) </a:t>
            </a:r>
            <a:r>
              <a:rPr lang="en-MY" sz="1400" dirty="0" smtClean="0">
                <a:latin typeface="Franklin Gothic Demi" panose="020B0703020102020204" pitchFamily="34" charset="0"/>
              </a:rPr>
              <a:t>QIRAAT </a:t>
            </a:r>
            <a:r>
              <a:rPr lang="en-MY" sz="1400" dirty="0" smtClean="0">
                <a:latin typeface="Franklin Gothic Demi" panose="020B0703020102020204" pitchFamily="34" charset="0"/>
              </a:rPr>
              <a:t>IBNU </a:t>
            </a:r>
            <a:r>
              <a:rPr lang="en-MY" sz="1400" dirty="0">
                <a:latin typeface="Franklin Gothic Demi" panose="020B0703020102020204" pitchFamily="34" charset="0"/>
              </a:rPr>
              <a:t>KATHIR</a:t>
            </a:r>
          </a:p>
          <a:p>
            <a:pPr fontAlgn="t"/>
            <a:r>
              <a:rPr lang="en-MY" sz="1400" dirty="0" smtClean="0">
                <a:latin typeface="Franklin Gothic Demi" panose="020B0703020102020204" pitchFamily="34" charset="0"/>
              </a:rPr>
              <a:t>3</a:t>
            </a:r>
            <a:r>
              <a:rPr lang="en-MY" sz="1400" dirty="0">
                <a:latin typeface="Franklin Gothic Demi" panose="020B0703020102020204" pitchFamily="34" charset="0"/>
              </a:rPr>
              <a:t>) </a:t>
            </a:r>
            <a:r>
              <a:rPr lang="en-MY" sz="1400" dirty="0" smtClean="0">
                <a:latin typeface="Franklin Gothic Demi" panose="020B0703020102020204" pitchFamily="34" charset="0"/>
              </a:rPr>
              <a:t>QIRAAT ABU </a:t>
            </a:r>
            <a:r>
              <a:rPr lang="en-MY" sz="1400" dirty="0">
                <a:latin typeface="Franklin Gothic Demi" panose="020B0703020102020204" pitchFamily="34" charset="0"/>
              </a:rPr>
              <a:t>AMRU</a:t>
            </a:r>
          </a:p>
          <a:p>
            <a:pPr fontAlgn="t"/>
            <a:r>
              <a:rPr lang="en-MY" sz="1400" dirty="0" smtClean="0">
                <a:latin typeface="Franklin Gothic Demi" panose="020B0703020102020204" pitchFamily="34" charset="0"/>
              </a:rPr>
              <a:t>4</a:t>
            </a:r>
            <a:r>
              <a:rPr lang="en-MY" sz="1400" dirty="0">
                <a:latin typeface="Franklin Gothic Demi" panose="020B0703020102020204" pitchFamily="34" charset="0"/>
              </a:rPr>
              <a:t>) </a:t>
            </a:r>
            <a:r>
              <a:rPr lang="en-MY" sz="1400" dirty="0" smtClean="0">
                <a:latin typeface="Franklin Gothic Demi" panose="020B0703020102020204" pitchFamily="34" charset="0"/>
              </a:rPr>
              <a:t>QIRAAT IBNU </a:t>
            </a:r>
            <a:r>
              <a:rPr lang="en-MY" sz="1400" dirty="0">
                <a:latin typeface="Franklin Gothic Demi" panose="020B0703020102020204" pitchFamily="34" charset="0"/>
              </a:rPr>
              <a:t>AMIR</a:t>
            </a:r>
          </a:p>
          <a:p>
            <a:pPr fontAlgn="t"/>
            <a:r>
              <a:rPr lang="en-MY" sz="1400" dirty="0" smtClean="0">
                <a:latin typeface="Franklin Gothic Demi" panose="020B0703020102020204" pitchFamily="34" charset="0"/>
              </a:rPr>
              <a:t>5</a:t>
            </a:r>
            <a:r>
              <a:rPr lang="en-MY" sz="1400" dirty="0">
                <a:latin typeface="Franklin Gothic Demi" panose="020B0703020102020204" pitchFamily="34" charset="0"/>
              </a:rPr>
              <a:t>) </a:t>
            </a:r>
            <a:r>
              <a:rPr lang="en-MY" sz="1400" dirty="0" smtClean="0">
                <a:latin typeface="Franklin Gothic Demi" panose="020B0703020102020204" pitchFamily="34" charset="0"/>
              </a:rPr>
              <a:t>QIRAAT AASIM</a:t>
            </a:r>
            <a:endParaRPr lang="en-MY" sz="1400" dirty="0">
              <a:latin typeface="Franklin Gothic Demi" panose="020B0703020102020204" pitchFamily="34" charset="0"/>
            </a:endParaRPr>
          </a:p>
          <a:p>
            <a:pPr fontAlgn="t"/>
            <a:r>
              <a:rPr lang="en-MY" sz="1400" dirty="0" smtClean="0">
                <a:latin typeface="Franklin Gothic Demi" panose="020B0703020102020204" pitchFamily="34" charset="0"/>
              </a:rPr>
              <a:t>6</a:t>
            </a:r>
            <a:r>
              <a:rPr lang="en-MY" sz="1400" dirty="0">
                <a:latin typeface="Franklin Gothic Demi" panose="020B0703020102020204" pitchFamily="34" charset="0"/>
              </a:rPr>
              <a:t>) </a:t>
            </a:r>
            <a:r>
              <a:rPr lang="en-MY" sz="1400" dirty="0" smtClean="0">
                <a:latin typeface="Franklin Gothic Demi" panose="020B0703020102020204" pitchFamily="34" charset="0"/>
              </a:rPr>
              <a:t>QIRAAT HAMZAH </a:t>
            </a:r>
            <a:r>
              <a:rPr lang="en-MY" sz="1400" dirty="0">
                <a:latin typeface="Franklin Gothic Demi" panose="020B0703020102020204" pitchFamily="34" charset="0"/>
              </a:rPr>
              <a:t>AL-KUFI</a:t>
            </a:r>
          </a:p>
          <a:p>
            <a:pPr fontAlgn="t"/>
            <a:r>
              <a:rPr lang="en-MY" sz="1400" dirty="0" smtClean="0">
                <a:latin typeface="Franklin Gothic Demi" panose="020B0703020102020204" pitchFamily="34" charset="0"/>
              </a:rPr>
              <a:t>7</a:t>
            </a:r>
            <a:r>
              <a:rPr lang="en-MY" sz="1400" dirty="0">
                <a:latin typeface="Franklin Gothic Demi" panose="020B0703020102020204" pitchFamily="34" charset="0"/>
              </a:rPr>
              <a:t>) </a:t>
            </a:r>
            <a:r>
              <a:rPr lang="en-MY" sz="1400" dirty="0" smtClean="0">
                <a:latin typeface="Franklin Gothic Demi" panose="020B0703020102020204" pitchFamily="34" charset="0"/>
              </a:rPr>
              <a:t>QIRAAT AL-KISAEI </a:t>
            </a:r>
            <a:r>
              <a:rPr lang="en-MY" sz="1400" dirty="0">
                <a:latin typeface="Franklin Gothic Demi" panose="020B0703020102020204" pitchFamily="34" charset="0"/>
              </a:rPr>
              <a:t>AL-AL KUFI</a:t>
            </a:r>
          </a:p>
          <a:p>
            <a:pPr fontAlgn="t"/>
            <a:r>
              <a:rPr lang="en-MY" sz="1400" dirty="0" smtClean="0">
                <a:latin typeface="Franklin Gothic Demi" panose="020B0703020102020204" pitchFamily="34" charset="0"/>
              </a:rPr>
              <a:t>8</a:t>
            </a:r>
            <a:r>
              <a:rPr lang="en-MY" sz="1400" dirty="0">
                <a:latin typeface="Franklin Gothic Demi" panose="020B0703020102020204" pitchFamily="34" charset="0"/>
              </a:rPr>
              <a:t>) </a:t>
            </a:r>
            <a:r>
              <a:rPr lang="en-MY" sz="1400" dirty="0" smtClean="0">
                <a:latin typeface="Franklin Gothic Demi" panose="020B0703020102020204" pitchFamily="34" charset="0"/>
              </a:rPr>
              <a:t>QIRAAT ABU </a:t>
            </a:r>
            <a:r>
              <a:rPr lang="en-MY" sz="1400" dirty="0">
                <a:latin typeface="Franklin Gothic Demi" panose="020B0703020102020204" pitchFamily="34" charset="0"/>
              </a:rPr>
              <a:t>JA'FAR AL-MADANI</a:t>
            </a:r>
          </a:p>
          <a:p>
            <a:pPr fontAlgn="t"/>
            <a:r>
              <a:rPr lang="en-MY" sz="1400" dirty="0" smtClean="0">
                <a:latin typeface="Franklin Gothic Demi" panose="020B0703020102020204" pitchFamily="34" charset="0"/>
              </a:rPr>
              <a:t>9</a:t>
            </a:r>
            <a:r>
              <a:rPr lang="en-MY" sz="1400" dirty="0">
                <a:latin typeface="Franklin Gothic Demi" panose="020B0703020102020204" pitchFamily="34" charset="0"/>
              </a:rPr>
              <a:t>) </a:t>
            </a:r>
            <a:r>
              <a:rPr lang="en-MY" sz="1400" dirty="0" smtClean="0">
                <a:latin typeface="Franklin Gothic Demi" panose="020B0703020102020204" pitchFamily="34" charset="0"/>
              </a:rPr>
              <a:t>QIRAAT YA'QUB </a:t>
            </a:r>
            <a:r>
              <a:rPr lang="en-MY" sz="1400" dirty="0">
                <a:latin typeface="Franklin Gothic Demi" panose="020B0703020102020204" pitchFamily="34" charset="0"/>
              </a:rPr>
              <a:t>AL-BASRI</a:t>
            </a:r>
          </a:p>
          <a:p>
            <a:pPr fontAlgn="t"/>
            <a:r>
              <a:rPr lang="en-MY" sz="1400" dirty="0" smtClean="0">
                <a:latin typeface="Franklin Gothic Demi" panose="020B0703020102020204" pitchFamily="34" charset="0"/>
              </a:rPr>
              <a:t>10</a:t>
            </a:r>
            <a:r>
              <a:rPr lang="en-MY" sz="1400" dirty="0">
                <a:latin typeface="Franklin Gothic Demi" panose="020B0703020102020204" pitchFamily="34" charset="0"/>
              </a:rPr>
              <a:t>) </a:t>
            </a:r>
            <a:r>
              <a:rPr lang="en-MY" sz="1400" dirty="0" smtClean="0">
                <a:latin typeface="Franklin Gothic Demi" panose="020B0703020102020204" pitchFamily="34" charset="0"/>
              </a:rPr>
              <a:t>QIRAAT KHALAF </a:t>
            </a:r>
            <a:r>
              <a:rPr lang="en-MY" sz="1400" dirty="0" smtClean="0">
                <a:latin typeface="Franklin Gothic Demi" panose="020B0703020102020204" pitchFamily="34" charset="0"/>
              </a:rPr>
              <a:t>AL-ASYIR</a:t>
            </a:r>
          </a:p>
          <a:p>
            <a:pPr fontAlgn="t"/>
            <a:r>
              <a:rPr lang="en-MY" sz="1400" dirty="0" smtClean="0">
                <a:latin typeface="Franklin Gothic Demi" panose="020B0703020102020204" pitchFamily="34" charset="0"/>
              </a:rPr>
              <a:t>A “SANAD”  LINGUISTICALLY MEAN S CHAIN OR SOMETHING THAT CONNECTS ONE PERSON TO ANOTHER AND ITS TECHNICAL MEANING MEANS MUSLIMS WHO ARE CONNECTED TO OTHER MUSLIMS (BY SCHOLASTIC LINEAGE), AND “SANADS” (ASANEED) ALL TEACHERS UNTIL REACHES NABI MUHAMMAD SAW.</a:t>
            </a:r>
          </a:p>
          <a:p>
            <a:pPr fontAlgn="t"/>
            <a:endParaRPr lang="en-MY" sz="1400" dirty="0" smtClean="0">
              <a:latin typeface="Franklin Gothic Demi" panose="020B0703020102020204" pitchFamily="34" charset="0"/>
            </a:endParaRPr>
          </a:p>
          <a:p>
            <a:pPr fontAlgn="t"/>
            <a:r>
              <a:rPr lang="en-MY" sz="1400" dirty="0">
                <a:latin typeface="Franklin Gothic Demi" panose="020B0703020102020204" pitchFamily="34" charset="0"/>
              </a:rPr>
              <a:t>THE IMAM </a:t>
            </a:r>
            <a:r>
              <a:rPr lang="en-MY" sz="1400" dirty="0" smtClean="0">
                <a:latin typeface="Franklin Gothic Demi" panose="020B0703020102020204" pitchFamily="34" charset="0"/>
              </a:rPr>
              <a:t>IS THE PERSON THAT </a:t>
            </a:r>
            <a:r>
              <a:rPr lang="en-MY" sz="1400" dirty="0">
                <a:latin typeface="Franklin Gothic Demi" panose="020B0703020102020204" pitchFamily="34" charset="0"/>
              </a:rPr>
              <a:t>PROVIDED THE KNOWLEDGE OF </a:t>
            </a:r>
            <a:r>
              <a:rPr lang="en-MY" sz="1400" dirty="0" smtClean="0">
                <a:latin typeface="Franklin Gothic Demi" panose="020B0703020102020204" pitchFamily="34" charset="0"/>
              </a:rPr>
              <a:t>QIRAAT </a:t>
            </a:r>
            <a:r>
              <a:rPr lang="en-MY" sz="1400" dirty="0" smtClean="0">
                <a:latin typeface="Franklin Gothic Demi" panose="020B0703020102020204" pitchFamily="34" charset="0"/>
              </a:rPr>
              <a:t>TO THEN RAWIS.</a:t>
            </a:r>
          </a:p>
          <a:p>
            <a:pPr fontAlgn="t"/>
            <a:endParaRPr lang="en-MY" sz="1400" dirty="0">
              <a:latin typeface="Franklin Gothic Demi" panose="020B0703020102020204" pitchFamily="34" charset="0"/>
            </a:endParaRPr>
          </a:p>
          <a:p>
            <a:pPr fontAlgn="t"/>
            <a:endParaRPr lang="en-MY" sz="1400" dirty="0" smtClean="0">
              <a:latin typeface="Franklin Gothic Demi" panose="020B0703020102020204" pitchFamily="34" charset="0"/>
            </a:endParaRPr>
          </a:p>
          <a:p>
            <a:pPr fontAlgn="t"/>
            <a:r>
              <a:rPr lang="en-MY" sz="1400" dirty="0" smtClean="0">
                <a:latin typeface="Franklin Gothic Demi" panose="020B0703020102020204" pitchFamily="34" charset="0"/>
              </a:rPr>
              <a:t>RELATED TO THE IMAM THAT PROVIDED THE KNOWLEDGE OF QIROAT. FOR EXAMPLE EACH QIROAT HAS 2 RAWI. THE NAME OF THE TEACHING BY THE 2 RAWI IS CALLED RIWAYAH, FOR EXAMPLE RIWAYAH QOLOON + RIWAYAH WARSH.</a:t>
            </a:r>
          </a:p>
          <a:p>
            <a:pPr fontAlgn="t"/>
            <a:endParaRPr lang="en-MY" sz="1400" dirty="0" smtClean="0">
              <a:latin typeface="Franklin Gothic Demi" panose="020B0703020102020204" pitchFamily="34" charset="0"/>
            </a:endParaRPr>
          </a:p>
          <a:p>
            <a:pPr fontAlgn="t"/>
            <a:r>
              <a:rPr lang="en-MY" sz="1400" dirty="0" smtClean="0">
                <a:latin typeface="Franklin Gothic Demi" panose="020B0703020102020204" pitchFamily="34" charset="0"/>
              </a:rPr>
              <a:t>IS A ARABIC TERM MEANING “TO BEAR BY MEMORY, TO TRANSMIT OR RECITE”. IT IS DERIVED BY THE INTENSIVE FOR, OF THE WORD AND WAS USED SYNONYMOUSLY WITH RAWI BY THE EARLY MUSLIM LITERARY SOURCES. IS A PERSON THAT GETS HIS KNOWLEDGE OF A RIWAYAH FROM THE IMAM. FOR EXAMPLE, QOLOON WAS A RAWI THAT GOT THE RIWAYAT FROM IMAM NAFI’. </a:t>
            </a:r>
          </a:p>
          <a:p>
            <a:pPr fontAlgn="t"/>
            <a:endParaRPr lang="en-MY" sz="1400" dirty="0" smtClean="0">
              <a:latin typeface="Franklin Gothic Demi" panose="020B0703020102020204" pitchFamily="34" charset="0"/>
            </a:endParaRPr>
          </a:p>
          <a:p>
            <a:pPr fontAlgn="t"/>
            <a:r>
              <a:rPr lang="en-MY" sz="1400" dirty="0" smtClean="0">
                <a:latin typeface="Franklin Gothic Demi" panose="020B0703020102020204" pitchFamily="34" charset="0"/>
              </a:rPr>
              <a:t>IS THE METHOD OF READING OF THE QIROAT QURAN.</a:t>
            </a:r>
            <a:endParaRPr lang="en-MY" sz="1400" dirty="0">
              <a:latin typeface="Franklin Gothic Demi" panose="020B0703020102020204" pitchFamily="34" charset="0"/>
            </a:endParaRPr>
          </a:p>
        </p:txBody>
      </p:sp>
      <p:sp>
        <p:nvSpPr>
          <p:cNvPr id="2" name="TextBox 1"/>
          <p:cNvSpPr txBox="1"/>
          <p:nvPr/>
        </p:nvSpPr>
        <p:spPr>
          <a:xfrm>
            <a:off x="3691033" y="60030"/>
            <a:ext cx="4610637" cy="400110"/>
          </a:xfrm>
          <a:prstGeom prst="rect">
            <a:avLst/>
          </a:prstGeom>
          <a:noFill/>
        </p:spPr>
        <p:txBody>
          <a:bodyPr wrap="square" rtlCol="0">
            <a:spAutoFit/>
          </a:bodyPr>
          <a:lstStyle/>
          <a:p>
            <a:pPr algn="ctr"/>
            <a:r>
              <a:rPr lang="en-MY" sz="2000" dirty="0" smtClean="0">
                <a:latin typeface="Elephant" panose="02020904090505020303" pitchFamily="18" charset="0"/>
              </a:rPr>
              <a:t>DEFINITION :</a:t>
            </a:r>
            <a:endParaRPr lang="en-MY" sz="2000" dirty="0">
              <a:latin typeface="Elephant" panose="02020904090505020303" pitchFamily="18" charset="0"/>
            </a:endParaRPr>
          </a:p>
        </p:txBody>
      </p:sp>
      <p:sp>
        <p:nvSpPr>
          <p:cNvPr id="9" name="Rectangle 8"/>
          <p:cNvSpPr/>
          <p:nvPr/>
        </p:nvSpPr>
        <p:spPr>
          <a:xfrm>
            <a:off x="11694667" y="6476506"/>
            <a:ext cx="352982" cy="369332"/>
          </a:xfrm>
          <a:prstGeom prst="rect">
            <a:avLst/>
          </a:prstGeom>
        </p:spPr>
        <p:txBody>
          <a:bodyPr wrap="none">
            <a:spAutoFit/>
          </a:bodyPr>
          <a:lstStyle/>
          <a:p>
            <a:pPr algn="ctr"/>
            <a:r>
              <a:rPr lang="en-MY" b="1" dirty="0" smtClean="0">
                <a:latin typeface="Elephant" panose="02020904090505020303" pitchFamily="18" charset="0"/>
              </a:rPr>
              <a:t>2</a:t>
            </a:r>
            <a:endParaRPr lang="en-MY" b="1" dirty="0">
              <a:latin typeface="Elephant" panose="02020904090505020303" pitchFamily="18" charset="0"/>
            </a:endParaRPr>
          </a:p>
        </p:txBody>
      </p:sp>
    </p:spTree>
    <p:extLst>
      <p:ext uri="{BB962C8B-B14F-4D97-AF65-F5344CB8AC3E}">
        <p14:creationId xmlns:p14="http://schemas.microsoft.com/office/powerpoint/2010/main" val="70492000"/>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circle(in)">
                                      <p:cBhvr>
                                        <p:cTn id="12" dur="2000"/>
                                        <p:tgtEl>
                                          <p:spTgt spid="5">
                                            <p:txEl>
                                              <p:pRg st="0" end="0"/>
                                            </p:txEl>
                                          </p:spTgt>
                                        </p:tgtEl>
                                      </p:cBhvr>
                                    </p:animEffect>
                                  </p:childTnLst>
                                </p:cTn>
                              </p:par>
                              <p:par>
                                <p:cTn id="13" presetID="6" presetClass="entr" presetSubtype="16" fill="hold" nodeType="with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circle(in)">
                                      <p:cBhvr>
                                        <p:cTn id="15" dur="2000"/>
                                        <p:tgtEl>
                                          <p:spTgt spid="5">
                                            <p:txEl>
                                              <p:pRg st="1" end="1"/>
                                            </p:txEl>
                                          </p:spTgt>
                                        </p:tgtEl>
                                      </p:cBhvr>
                                    </p:animEffect>
                                  </p:childTnLst>
                                </p:cTn>
                              </p:par>
                              <p:par>
                                <p:cTn id="16" presetID="6" presetClass="entr" presetSubtype="16"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circle(in)">
                                      <p:cBhvr>
                                        <p:cTn id="18" dur="2000"/>
                                        <p:tgtEl>
                                          <p:spTgt spid="5">
                                            <p:txEl>
                                              <p:pRg st="2" end="2"/>
                                            </p:txEl>
                                          </p:spTgt>
                                        </p:tgtEl>
                                      </p:cBhvr>
                                    </p:animEffect>
                                  </p:childTnLst>
                                </p:cTn>
                              </p:par>
                              <p:par>
                                <p:cTn id="19" presetID="6" presetClass="entr" presetSubtype="16"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circle(in)">
                                      <p:cBhvr>
                                        <p:cTn id="21" dur="2000"/>
                                        <p:tgtEl>
                                          <p:spTgt spid="5">
                                            <p:txEl>
                                              <p:pRg st="3" end="3"/>
                                            </p:txEl>
                                          </p:spTgt>
                                        </p:tgtEl>
                                      </p:cBhvr>
                                    </p:animEffect>
                                  </p:childTnLst>
                                </p:cTn>
                              </p:par>
                              <p:par>
                                <p:cTn id="22" presetID="6" presetClass="entr" presetSubtype="16" fill="hold" nodeType="withEffect">
                                  <p:stCondLst>
                                    <p:cond delay="0"/>
                                  </p:stCondLst>
                                  <p:childTnLst>
                                    <p:set>
                                      <p:cBhvr>
                                        <p:cTn id="23" dur="1" fill="hold">
                                          <p:stCondLst>
                                            <p:cond delay="0"/>
                                          </p:stCondLst>
                                        </p:cTn>
                                        <p:tgtEl>
                                          <p:spTgt spid="5">
                                            <p:txEl>
                                              <p:pRg st="4" end="4"/>
                                            </p:txEl>
                                          </p:spTgt>
                                        </p:tgtEl>
                                        <p:attrNameLst>
                                          <p:attrName>style.visibility</p:attrName>
                                        </p:attrNameLst>
                                      </p:cBhvr>
                                      <p:to>
                                        <p:strVal val="visible"/>
                                      </p:to>
                                    </p:set>
                                    <p:animEffect transition="in" filter="circle(in)">
                                      <p:cBhvr>
                                        <p:cTn id="24" dur="2000"/>
                                        <p:tgtEl>
                                          <p:spTgt spid="5">
                                            <p:txEl>
                                              <p:pRg st="4" end="4"/>
                                            </p:txEl>
                                          </p:spTgt>
                                        </p:tgtEl>
                                      </p:cBhvr>
                                    </p:animEffect>
                                  </p:childTnLst>
                                </p:cTn>
                              </p:par>
                              <p:par>
                                <p:cTn id="25" presetID="6" presetClass="entr" presetSubtype="16" fill="hold"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animEffect transition="in" filter="circle(in)">
                                      <p:cBhvr>
                                        <p:cTn id="27" dur="2000"/>
                                        <p:tgtEl>
                                          <p:spTgt spid="5">
                                            <p:txEl>
                                              <p:pRg st="5" end="5"/>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5">
                                            <p:txEl>
                                              <p:pRg st="6" end="6"/>
                                            </p:txEl>
                                          </p:spTgt>
                                        </p:tgtEl>
                                        <p:attrNameLst>
                                          <p:attrName>style.visibility</p:attrName>
                                        </p:attrNameLst>
                                      </p:cBhvr>
                                      <p:to>
                                        <p:strVal val="visible"/>
                                      </p:to>
                                    </p:set>
                                    <p:animEffect transition="in" filter="circle(in)">
                                      <p:cBhvr>
                                        <p:cTn id="30" dur="2000"/>
                                        <p:tgtEl>
                                          <p:spTgt spid="5">
                                            <p:txEl>
                                              <p:pRg st="6" end="6"/>
                                            </p:txEl>
                                          </p:spTgt>
                                        </p:tgtEl>
                                      </p:cBhvr>
                                    </p:animEffect>
                                  </p:childTnLst>
                                </p:cTn>
                              </p:par>
                              <p:par>
                                <p:cTn id="31" presetID="6" presetClass="entr" presetSubtype="16" fill="hold" nodeType="with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animEffect transition="in" filter="circle(in)">
                                      <p:cBhvr>
                                        <p:cTn id="33" dur="2000"/>
                                        <p:tgtEl>
                                          <p:spTgt spid="5">
                                            <p:txEl>
                                              <p:pRg st="7" end="7"/>
                                            </p:txEl>
                                          </p:spTgt>
                                        </p:tgtEl>
                                      </p:cBhvr>
                                    </p:animEffect>
                                  </p:childTnLst>
                                </p:cTn>
                              </p:par>
                              <p:par>
                                <p:cTn id="34" presetID="6" presetClass="entr" presetSubtype="16" fill="hold" nodeType="withEffect">
                                  <p:stCondLst>
                                    <p:cond delay="0"/>
                                  </p:stCondLst>
                                  <p:childTnLst>
                                    <p:set>
                                      <p:cBhvr>
                                        <p:cTn id="35" dur="1" fill="hold">
                                          <p:stCondLst>
                                            <p:cond delay="0"/>
                                          </p:stCondLst>
                                        </p:cTn>
                                        <p:tgtEl>
                                          <p:spTgt spid="5">
                                            <p:txEl>
                                              <p:pRg st="8" end="8"/>
                                            </p:txEl>
                                          </p:spTgt>
                                        </p:tgtEl>
                                        <p:attrNameLst>
                                          <p:attrName>style.visibility</p:attrName>
                                        </p:attrNameLst>
                                      </p:cBhvr>
                                      <p:to>
                                        <p:strVal val="visible"/>
                                      </p:to>
                                    </p:set>
                                    <p:animEffect transition="in" filter="circle(in)">
                                      <p:cBhvr>
                                        <p:cTn id="36" dur="2000"/>
                                        <p:tgtEl>
                                          <p:spTgt spid="5">
                                            <p:txEl>
                                              <p:pRg st="8" end="8"/>
                                            </p:txEl>
                                          </p:spTgt>
                                        </p:tgtEl>
                                      </p:cBhvr>
                                    </p:animEffect>
                                  </p:childTnLst>
                                </p:cTn>
                              </p:par>
                              <p:par>
                                <p:cTn id="37" presetID="6" presetClass="entr" presetSubtype="16" fill="hold" nodeType="with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animEffect transition="in" filter="circle(in)">
                                      <p:cBhvr>
                                        <p:cTn id="39" dur="2000"/>
                                        <p:tgtEl>
                                          <p:spTgt spid="5">
                                            <p:txEl>
                                              <p:pRg st="9" end="9"/>
                                            </p:txEl>
                                          </p:spTgt>
                                        </p:tgtEl>
                                      </p:cBhvr>
                                    </p:animEffect>
                                  </p:childTnLst>
                                </p:cTn>
                              </p:par>
                              <p:par>
                                <p:cTn id="40" presetID="6" presetClass="entr" presetSubtype="16" fill="hold" nodeType="with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circle(in)">
                                      <p:cBhvr>
                                        <p:cTn id="42" dur="2000"/>
                                        <p:tgtEl>
                                          <p:spTgt spid="5">
                                            <p:txEl>
                                              <p:pRg st="10" end="10"/>
                                            </p:txEl>
                                          </p:spTgt>
                                        </p:tgtEl>
                                      </p:cBhvr>
                                    </p:animEffect>
                                  </p:childTnLst>
                                </p:cTn>
                              </p:par>
                              <p:par>
                                <p:cTn id="43" presetID="6" presetClass="entr" presetSubtype="16" fill="hold" nodeType="withEffect">
                                  <p:stCondLst>
                                    <p:cond delay="0"/>
                                  </p:stCondLst>
                                  <p:childTnLst>
                                    <p:set>
                                      <p:cBhvr>
                                        <p:cTn id="44" dur="1" fill="hold">
                                          <p:stCondLst>
                                            <p:cond delay="0"/>
                                          </p:stCondLst>
                                        </p:cTn>
                                        <p:tgtEl>
                                          <p:spTgt spid="5">
                                            <p:txEl>
                                              <p:pRg st="11" end="11"/>
                                            </p:txEl>
                                          </p:spTgt>
                                        </p:tgtEl>
                                        <p:attrNameLst>
                                          <p:attrName>style.visibility</p:attrName>
                                        </p:attrNameLst>
                                      </p:cBhvr>
                                      <p:to>
                                        <p:strVal val="visible"/>
                                      </p:to>
                                    </p:set>
                                    <p:animEffect transition="in" filter="circle(in)">
                                      <p:cBhvr>
                                        <p:cTn id="45" dur="2000"/>
                                        <p:tgtEl>
                                          <p:spTgt spid="5">
                                            <p:txEl>
                                              <p:pRg st="11" end="1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nodeType="clickEffect">
                                  <p:stCondLst>
                                    <p:cond delay="0"/>
                                  </p:stCondLst>
                                  <p:childTnLst>
                                    <p:set>
                                      <p:cBhvr>
                                        <p:cTn id="49" dur="1" fill="hold">
                                          <p:stCondLst>
                                            <p:cond delay="0"/>
                                          </p:stCondLst>
                                        </p:cTn>
                                        <p:tgtEl>
                                          <p:spTgt spid="4">
                                            <p:txEl>
                                              <p:pRg st="17" end="17"/>
                                            </p:txEl>
                                          </p:spTgt>
                                        </p:tgtEl>
                                        <p:attrNameLst>
                                          <p:attrName>style.visibility</p:attrName>
                                        </p:attrNameLst>
                                      </p:cBhvr>
                                      <p:to>
                                        <p:strVal val="visible"/>
                                      </p:to>
                                    </p:set>
                                    <p:animEffect transition="in" filter="wheel(1)">
                                      <p:cBhvr>
                                        <p:cTn id="50" dur="2000"/>
                                        <p:tgtEl>
                                          <p:spTgt spid="4">
                                            <p:txEl>
                                              <p:pRg st="17" end="1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6" presetClass="entr" presetSubtype="16" fill="hold" nodeType="clickEffect">
                                  <p:stCondLst>
                                    <p:cond delay="0"/>
                                  </p:stCondLst>
                                  <p:childTnLst>
                                    <p:set>
                                      <p:cBhvr>
                                        <p:cTn id="54" dur="1" fill="hold">
                                          <p:stCondLst>
                                            <p:cond delay="0"/>
                                          </p:stCondLst>
                                        </p:cTn>
                                        <p:tgtEl>
                                          <p:spTgt spid="5">
                                            <p:txEl>
                                              <p:pRg st="13" end="13"/>
                                            </p:txEl>
                                          </p:spTgt>
                                        </p:tgtEl>
                                        <p:attrNameLst>
                                          <p:attrName>style.visibility</p:attrName>
                                        </p:attrNameLst>
                                      </p:cBhvr>
                                      <p:to>
                                        <p:strVal val="visible"/>
                                      </p:to>
                                    </p:set>
                                    <p:animEffect transition="in" filter="circle(in)">
                                      <p:cBhvr>
                                        <p:cTn id="55" dur="2000"/>
                                        <p:tgtEl>
                                          <p:spTgt spid="5">
                                            <p:txEl>
                                              <p:pRg st="13" end="1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1" presetClass="entr" presetSubtype="1" fill="hold" nodeType="clickEffect">
                                  <p:stCondLst>
                                    <p:cond delay="0"/>
                                  </p:stCondLst>
                                  <p:childTnLst>
                                    <p:set>
                                      <p:cBhvr>
                                        <p:cTn id="59" dur="1" fill="hold">
                                          <p:stCondLst>
                                            <p:cond delay="0"/>
                                          </p:stCondLst>
                                        </p:cTn>
                                        <p:tgtEl>
                                          <p:spTgt spid="4">
                                            <p:txEl>
                                              <p:pRg st="20" end="20"/>
                                            </p:txEl>
                                          </p:spTgt>
                                        </p:tgtEl>
                                        <p:attrNameLst>
                                          <p:attrName>style.visibility</p:attrName>
                                        </p:attrNameLst>
                                      </p:cBhvr>
                                      <p:to>
                                        <p:strVal val="visible"/>
                                      </p:to>
                                    </p:set>
                                    <p:animEffect transition="in" filter="wheel(1)">
                                      <p:cBhvr>
                                        <p:cTn id="60" dur="2000"/>
                                        <p:tgtEl>
                                          <p:spTgt spid="4">
                                            <p:txEl>
                                              <p:pRg st="20" end="20"/>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6" presetClass="entr" presetSubtype="16" fill="hold" nodeType="clickEffect">
                                  <p:stCondLst>
                                    <p:cond delay="0"/>
                                  </p:stCondLst>
                                  <p:childTnLst>
                                    <p:set>
                                      <p:cBhvr>
                                        <p:cTn id="64" dur="1" fill="hold">
                                          <p:stCondLst>
                                            <p:cond delay="0"/>
                                          </p:stCondLst>
                                        </p:cTn>
                                        <p:tgtEl>
                                          <p:spTgt spid="5">
                                            <p:txEl>
                                              <p:pRg st="16" end="16"/>
                                            </p:txEl>
                                          </p:spTgt>
                                        </p:tgtEl>
                                        <p:attrNameLst>
                                          <p:attrName>style.visibility</p:attrName>
                                        </p:attrNameLst>
                                      </p:cBhvr>
                                      <p:to>
                                        <p:strVal val="visible"/>
                                      </p:to>
                                    </p:set>
                                    <p:animEffect transition="in" filter="circle(in)">
                                      <p:cBhvr>
                                        <p:cTn id="65" dur="2000"/>
                                        <p:tgtEl>
                                          <p:spTgt spid="5">
                                            <p:txEl>
                                              <p:pRg st="16" end="16"/>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4">
                                            <p:txEl>
                                              <p:pRg st="23" end="23"/>
                                            </p:txEl>
                                          </p:spTgt>
                                        </p:tgtEl>
                                        <p:attrNameLst>
                                          <p:attrName>style.visibility</p:attrName>
                                        </p:attrNameLst>
                                      </p:cBhvr>
                                      <p:to>
                                        <p:strVal val="visible"/>
                                      </p:to>
                                    </p:set>
                                    <p:animEffect transition="in" filter="wheel(1)">
                                      <p:cBhvr>
                                        <p:cTn id="70" dur="2000"/>
                                        <p:tgtEl>
                                          <p:spTgt spid="4">
                                            <p:txEl>
                                              <p:pRg st="23" end="23"/>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6" presetClass="entr" presetSubtype="16" fill="hold" nodeType="clickEffect">
                                  <p:stCondLst>
                                    <p:cond delay="0"/>
                                  </p:stCondLst>
                                  <p:childTnLst>
                                    <p:set>
                                      <p:cBhvr>
                                        <p:cTn id="74" dur="1" fill="hold">
                                          <p:stCondLst>
                                            <p:cond delay="0"/>
                                          </p:stCondLst>
                                        </p:cTn>
                                        <p:tgtEl>
                                          <p:spTgt spid="5">
                                            <p:txEl>
                                              <p:pRg st="18" end="18"/>
                                            </p:txEl>
                                          </p:spTgt>
                                        </p:tgtEl>
                                        <p:attrNameLst>
                                          <p:attrName>style.visibility</p:attrName>
                                        </p:attrNameLst>
                                      </p:cBhvr>
                                      <p:to>
                                        <p:strVal val="visible"/>
                                      </p:to>
                                    </p:set>
                                    <p:animEffect transition="in" filter="circle(in)">
                                      <p:cBhvr>
                                        <p:cTn id="75" dur="2000"/>
                                        <p:tgtEl>
                                          <p:spTgt spid="5">
                                            <p:txEl>
                                              <p:pRg st="18" end="18"/>
                                            </p:txEl>
                                          </p:spTgt>
                                        </p:tgtEl>
                                      </p:cBhvr>
                                    </p:animEffect>
                                  </p:childTnLst>
                                </p:cTn>
                              </p:par>
                            </p:childTnLst>
                          </p:cTn>
                        </p:par>
                      </p:childTnLst>
                    </p:cTn>
                  </p:par>
                  <p:par>
                    <p:cTn id="76" fill="hold">
                      <p:stCondLst>
                        <p:cond delay="indefinite"/>
                      </p:stCondLst>
                      <p:childTnLst>
                        <p:par>
                          <p:cTn id="77" fill="hold">
                            <p:stCondLst>
                              <p:cond delay="0"/>
                            </p:stCondLst>
                            <p:childTnLst>
                              <p:par>
                                <p:cTn id="78" presetID="21" presetClass="entr" presetSubtype="1" fill="hold" nodeType="clickEffect">
                                  <p:stCondLst>
                                    <p:cond delay="0"/>
                                  </p:stCondLst>
                                  <p:childTnLst>
                                    <p:set>
                                      <p:cBhvr>
                                        <p:cTn id="79" dur="1" fill="hold">
                                          <p:stCondLst>
                                            <p:cond delay="0"/>
                                          </p:stCondLst>
                                        </p:cTn>
                                        <p:tgtEl>
                                          <p:spTgt spid="4">
                                            <p:txEl>
                                              <p:pRg st="28" end="28"/>
                                            </p:txEl>
                                          </p:spTgt>
                                        </p:tgtEl>
                                        <p:attrNameLst>
                                          <p:attrName>style.visibility</p:attrName>
                                        </p:attrNameLst>
                                      </p:cBhvr>
                                      <p:to>
                                        <p:strVal val="visible"/>
                                      </p:to>
                                    </p:set>
                                    <p:animEffect transition="in" filter="wheel(1)">
                                      <p:cBhvr>
                                        <p:cTn id="80" dur="2000"/>
                                        <p:tgtEl>
                                          <p:spTgt spid="4">
                                            <p:txEl>
                                              <p:pRg st="28" end="28"/>
                                            </p:txEl>
                                          </p:spTgt>
                                        </p:tgtEl>
                                      </p:cBhvr>
                                    </p:animEffect>
                                  </p:childTnLst>
                                </p:cTn>
                              </p:par>
                            </p:childTnLst>
                          </p:cTn>
                        </p:par>
                      </p:childTnLst>
                    </p:cTn>
                  </p:par>
                  <p:par>
                    <p:cTn id="81" fill="hold">
                      <p:stCondLst>
                        <p:cond delay="indefinite"/>
                      </p:stCondLst>
                      <p:childTnLst>
                        <p:par>
                          <p:cTn id="82" fill="hold">
                            <p:stCondLst>
                              <p:cond delay="0"/>
                            </p:stCondLst>
                            <p:childTnLst>
                              <p:par>
                                <p:cTn id="83" presetID="6" presetClass="entr" presetSubtype="16" fill="hold" nodeType="clickEffect">
                                  <p:stCondLst>
                                    <p:cond delay="0"/>
                                  </p:stCondLst>
                                  <p:childTnLst>
                                    <p:set>
                                      <p:cBhvr>
                                        <p:cTn id="84" dur="1" fill="hold">
                                          <p:stCondLst>
                                            <p:cond delay="0"/>
                                          </p:stCondLst>
                                        </p:cTn>
                                        <p:tgtEl>
                                          <p:spTgt spid="5">
                                            <p:txEl>
                                              <p:pRg st="20" end="20"/>
                                            </p:txEl>
                                          </p:spTgt>
                                        </p:tgtEl>
                                        <p:attrNameLst>
                                          <p:attrName>style.visibility</p:attrName>
                                        </p:attrNameLst>
                                      </p:cBhvr>
                                      <p:to>
                                        <p:strVal val="visible"/>
                                      </p:to>
                                    </p:set>
                                    <p:animEffect transition="in" filter="circle(in)">
                                      <p:cBhvr>
                                        <p:cTn id="85" dur="2000"/>
                                        <p:tgtEl>
                                          <p:spTgt spid="5">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979" t="6258" r="4320" b="61392"/>
          <a:stretch/>
        </p:blipFill>
        <p:spPr>
          <a:xfrm>
            <a:off x="518982" y="576367"/>
            <a:ext cx="10831134" cy="2099595"/>
          </a:xfrm>
          <a:prstGeom prst="rect">
            <a:avLst/>
          </a:prstGeom>
        </p:spPr>
      </p:pic>
      <p:sp>
        <p:nvSpPr>
          <p:cNvPr id="2" name="TextBox 1"/>
          <p:cNvSpPr txBox="1"/>
          <p:nvPr/>
        </p:nvSpPr>
        <p:spPr>
          <a:xfrm>
            <a:off x="3477295" y="91788"/>
            <a:ext cx="4984124" cy="461665"/>
          </a:xfrm>
          <a:prstGeom prst="rect">
            <a:avLst/>
          </a:prstGeom>
          <a:noFill/>
        </p:spPr>
        <p:txBody>
          <a:bodyPr wrap="square" rtlCol="0">
            <a:spAutoFit/>
          </a:bodyPr>
          <a:lstStyle/>
          <a:p>
            <a:pPr algn="ctr"/>
            <a:r>
              <a:rPr lang="en-MY" sz="2400" dirty="0" smtClean="0">
                <a:latin typeface="Elephant" panose="02020904090505020303" pitchFamily="18" charset="0"/>
              </a:rPr>
              <a:t>HAFS OVERALL USUL</a:t>
            </a:r>
            <a:endParaRPr lang="en-MY" sz="2400" dirty="0">
              <a:latin typeface="Elephant" panose="02020904090505020303" pitchFamily="18"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118" t="83051" r="4205" b="3627"/>
          <a:stretch/>
        </p:blipFill>
        <p:spPr>
          <a:xfrm>
            <a:off x="505326" y="5630779"/>
            <a:ext cx="10828421" cy="864617"/>
          </a:xfrm>
          <a:prstGeom prst="rect">
            <a:avLst/>
          </a:prstGeom>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1016" t="78078" r="4268" b="16593"/>
          <a:stretch/>
        </p:blipFill>
        <p:spPr>
          <a:xfrm>
            <a:off x="517358" y="5284868"/>
            <a:ext cx="10832758" cy="345911"/>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1147" t="70551" r="4214" b="21744"/>
          <a:stretch/>
        </p:blipFill>
        <p:spPr>
          <a:xfrm>
            <a:off x="499730" y="4766230"/>
            <a:ext cx="10823944" cy="500101"/>
          </a:xfrm>
          <a:prstGeom prst="rect">
            <a:avLst/>
          </a:prstGeom>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1070" t="61026" r="4291" b="28744"/>
          <a:stretch/>
        </p:blipFill>
        <p:spPr>
          <a:xfrm>
            <a:off x="499730" y="4123929"/>
            <a:ext cx="10823944" cy="663940"/>
          </a:xfrm>
          <a:prstGeom prst="rect">
            <a:avLst/>
          </a:prstGeom>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883" t="51898" r="4291" b="38761"/>
          <a:stretch/>
        </p:blipFill>
        <p:spPr>
          <a:xfrm>
            <a:off x="478464" y="3517665"/>
            <a:ext cx="10845209" cy="606264"/>
          </a:xfrm>
          <a:prstGeom prst="rect">
            <a:avLst/>
          </a:prstGeom>
        </p:spPr>
      </p:pic>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l="935" t="38802" r="4613" b="47802"/>
          <a:stretch/>
        </p:blipFill>
        <p:spPr>
          <a:xfrm>
            <a:off x="499730" y="2675962"/>
            <a:ext cx="10802679" cy="869438"/>
          </a:xfrm>
          <a:prstGeom prst="rect">
            <a:avLst/>
          </a:prstGeom>
        </p:spPr>
      </p:pic>
      <p:sp>
        <p:nvSpPr>
          <p:cNvPr id="14" name="Rectangle 13"/>
          <p:cNvSpPr/>
          <p:nvPr/>
        </p:nvSpPr>
        <p:spPr>
          <a:xfrm>
            <a:off x="11719531" y="6497735"/>
            <a:ext cx="351379" cy="369332"/>
          </a:xfrm>
          <a:prstGeom prst="rect">
            <a:avLst/>
          </a:prstGeom>
        </p:spPr>
        <p:txBody>
          <a:bodyPr wrap="none">
            <a:spAutoFit/>
          </a:bodyPr>
          <a:lstStyle/>
          <a:p>
            <a:pPr algn="ctr"/>
            <a:r>
              <a:rPr lang="en-MY" b="1" dirty="0" smtClean="0">
                <a:latin typeface="Elephant" panose="02020904090505020303" pitchFamily="18" charset="0"/>
              </a:rPr>
              <a:t>3</a:t>
            </a:r>
            <a:endParaRPr lang="en-MY" b="1" dirty="0">
              <a:latin typeface="Elephant" panose="02020904090505020303" pitchFamily="18" charset="0"/>
            </a:endParaRPr>
          </a:p>
        </p:txBody>
      </p:sp>
    </p:spTree>
    <p:extLst>
      <p:ext uri="{BB962C8B-B14F-4D97-AF65-F5344CB8AC3E}">
        <p14:creationId xmlns:p14="http://schemas.microsoft.com/office/powerpoint/2010/main" val="2803160865"/>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7"/>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6" presetClass="emph" presetSubtype="0" fill="hold" nodeType="clickEffect">
                                  <p:stCondLst>
                                    <p:cond delay="0"/>
                                  </p:stCondLst>
                                  <p:childTnLst>
                                    <p:animEffect transition="out" filter="fade">
                                      <p:cBhvr>
                                        <p:cTn id="10" dur="500" tmFilter="0, 0; .2, .5; .8, .5; 1, 0"/>
                                        <p:tgtEl>
                                          <p:spTgt spid="13"/>
                                        </p:tgtEl>
                                      </p:cBhvr>
                                    </p:animEffect>
                                    <p:animScale>
                                      <p:cBhvr>
                                        <p:cTn id="11" dur="250" autoRev="1" fill="hold"/>
                                        <p:tgtEl>
                                          <p:spTgt spid="13"/>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ircle(in)">
                                      <p:cBhvr>
                                        <p:cTn id="16" dur="2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randombar(horizontal)">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ppt_w</p:attrName>
                                        </p:attrNameLst>
                                      </p:cBhvr>
                                      <p:tavLst>
                                        <p:tav tm="0">
                                          <p:val>
                                            <p:fltVal val="0"/>
                                          </p:val>
                                        </p:tav>
                                        <p:tav tm="100000">
                                          <p:val>
                                            <p:strVal val="#ppt_w"/>
                                          </p:val>
                                        </p:tav>
                                      </p:tavLst>
                                    </p:anim>
                                    <p:anim calcmode="lin" valueType="num">
                                      <p:cBhvr>
                                        <p:cTn id="39" dur="1000" fill="hold"/>
                                        <p:tgtEl>
                                          <p:spTgt spid="5"/>
                                        </p:tgtEl>
                                        <p:attrNameLst>
                                          <p:attrName>ppt_h</p:attrName>
                                        </p:attrNameLst>
                                      </p:cBhvr>
                                      <p:tavLst>
                                        <p:tav tm="0">
                                          <p:val>
                                            <p:fltVal val="0"/>
                                          </p:val>
                                        </p:tav>
                                        <p:tav tm="100000">
                                          <p:val>
                                            <p:strVal val="#ppt_h"/>
                                          </p:val>
                                        </p:tav>
                                      </p:tavLst>
                                    </p:anim>
                                    <p:anim calcmode="lin" valueType="num">
                                      <p:cBhvr>
                                        <p:cTn id="40" dur="1000" fill="hold"/>
                                        <p:tgtEl>
                                          <p:spTgt spid="5"/>
                                        </p:tgtEl>
                                        <p:attrNameLst>
                                          <p:attrName>style.rotation</p:attrName>
                                        </p:attrNameLst>
                                      </p:cBhvr>
                                      <p:tavLst>
                                        <p:tav tm="0">
                                          <p:val>
                                            <p:fltVal val="90"/>
                                          </p:val>
                                        </p:tav>
                                        <p:tav tm="100000">
                                          <p:val>
                                            <p:fltVal val="0"/>
                                          </p:val>
                                        </p:tav>
                                      </p:tavLst>
                                    </p:anim>
                                    <p:animEffect transition="in" filter="fade">
                                      <p:cBhvr>
                                        <p:cTn id="4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 Diagonal Corner Rectangle 1"/>
          <p:cNvSpPr/>
          <p:nvPr/>
        </p:nvSpPr>
        <p:spPr>
          <a:xfrm>
            <a:off x="216568" y="1311442"/>
            <a:ext cx="11646569" cy="5317958"/>
          </a:xfrm>
          <a:prstGeom prst="round2DiagRect">
            <a:avLst/>
          </a:prstGeom>
          <a:solidFill>
            <a:schemeClr val="accent2">
              <a:lumMod val="20000"/>
              <a:lumOff val="80000"/>
            </a:schemeClr>
          </a:soli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 name="TextBox 3"/>
          <p:cNvSpPr txBox="1"/>
          <p:nvPr/>
        </p:nvSpPr>
        <p:spPr>
          <a:xfrm>
            <a:off x="3533775" y="354113"/>
            <a:ext cx="5124450" cy="830997"/>
          </a:xfrm>
          <a:prstGeom prst="rect">
            <a:avLst/>
          </a:prstGeom>
          <a:noFill/>
        </p:spPr>
        <p:txBody>
          <a:bodyPr wrap="square" rtlCol="0">
            <a:spAutoFit/>
          </a:bodyPr>
          <a:lstStyle/>
          <a:p>
            <a:pPr algn="ctr"/>
            <a:r>
              <a:rPr lang="en-MY" sz="4800" i="1" dirty="0" smtClean="0">
                <a:latin typeface="Elephant" panose="02020904090505020303" pitchFamily="18" charset="0"/>
              </a:rPr>
              <a:t>NOTES</a:t>
            </a:r>
            <a:r>
              <a:rPr lang="en-MY" sz="2800" i="1" dirty="0" smtClean="0"/>
              <a:t> :</a:t>
            </a:r>
            <a:endParaRPr lang="en-MY" sz="2800" i="1" dirty="0"/>
          </a:p>
        </p:txBody>
      </p:sp>
      <p:sp>
        <p:nvSpPr>
          <p:cNvPr id="5" name="TextBox 4"/>
          <p:cNvSpPr txBox="1"/>
          <p:nvPr/>
        </p:nvSpPr>
        <p:spPr>
          <a:xfrm>
            <a:off x="312821" y="1564105"/>
            <a:ext cx="11550316" cy="4893647"/>
          </a:xfrm>
          <a:prstGeom prst="rect">
            <a:avLst/>
          </a:prstGeom>
          <a:noFill/>
        </p:spPr>
        <p:txBody>
          <a:bodyPr wrap="square" rtlCol="0">
            <a:spAutoFit/>
          </a:bodyPr>
          <a:lstStyle/>
          <a:p>
            <a:pPr algn="ctr"/>
            <a:r>
              <a:rPr lang="en-MY" sz="2400" dirty="0" smtClean="0">
                <a:solidFill>
                  <a:schemeClr val="accent6">
                    <a:lumMod val="75000"/>
                  </a:schemeClr>
                </a:solidFill>
                <a:latin typeface="Arial Black" panose="020B0A04020102020204" pitchFamily="34" charset="0"/>
              </a:rPr>
              <a:t>JAZARI (TOYIBBAH) USED ALL ABOVE AS HIS REFERENCES </a:t>
            </a:r>
          </a:p>
          <a:p>
            <a:pPr algn="ctr"/>
            <a:endParaRPr lang="en-MY" sz="2400" dirty="0" smtClean="0">
              <a:latin typeface="Arial Black" panose="020B0A04020102020204" pitchFamily="34" charset="0"/>
            </a:endParaRPr>
          </a:p>
          <a:p>
            <a:pPr algn="ctr"/>
            <a:r>
              <a:rPr lang="en-MY" sz="2400" dirty="0" smtClean="0">
                <a:solidFill>
                  <a:schemeClr val="accent2">
                    <a:lumMod val="75000"/>
                  </a:schemeClr>
                </a:solidFill>
                <a:latin typeface="Arial Black" panose="020B0A04020102020204" pitchFamily="34" charset="0"/>
              </a:rPr>
              <a:t>SHATIBIYAH IS THE MAIN COMPONENT OF TOYIBAH. EVERYTHING IN THIS TORIQ MUST BE READ.</a:t>
            </a:r>
          </a:p>
          <a:p>
            <a:pPr algn="ctr">
              <a:lnSpc>
                <a:spcPct val="150000"/>
              </a:lnSpc>
            </a:pPr>
            <a:endParaRPr lang="en-MY" sz="2400" dirty="0" smtClean="0">
              <a:latin typeface="Arial Black" panose="020B0A04020102020204" pitchFamily="34" charset="0"/>
            </a:endParaRPr>
          </a:p>
          <a:p>
            <a:pPr marL="514350" indent="-514350">
              <a:lnSpc>
                <a:spcPct val="150000"/>
              </a:lnSpc>
              <a:buFont typeface="+mj-lt"/>
              <a:buAutoNum type="romanUcPeriod"/>
            </a:pPr>
            <a:r>
              <a:rPr lang="en-MY" sz="2400" dirty="0" smtClean="0">
                <a:solidFill>
                  <a:schemeClr val="accent4">
                    <a:lumMod val="75000"/>
                  </a:schemeClr>
                </a:solidFill>
                <a:latin typeface="Arial Black" panose="020B0A04020102020204" pitchFamily="34" charset="0"/>
              </a:rPr>
              <a:t>TAKBEER : </a:t>
            </a:r>
            <a:r>
              <a:rPr lang="en-MY" sz="2400" dirty="0" smtClean="0">
                <a:latin typeface="Arial Black" panose="020B0A04020102020204" pitchFamily="34" charset="0"/>
              </a:rPr>
              <a:t>ALFEEL + FRIENDS.</a:t>
            </a:r>
          </a:p>
          <a:p>
            <a:pPr marL="514350" indent="-514350">
              <a:lnSpc>
                <a:spcPct val="150000"/>
              </a:lnSpc>
              <a:buFont typeface="+mj-lt"/>
              <a:buAutoNum type="romanUcPeriod"/>
            </a:pPr>
            <a:r>
              <a:rPr lang="en-MY" sz="2400" dirty="0" smtClean="0">
                <a:solidFill>
                  <a:schemeClr val="accent5">
                    <a:lumMod val="75000"/>
                  </a:schemeClr>
                </a:solidFill>
                <a:latin typeface="Arial Black" panose="020B0A04020102020204" pitchFamily="34" charset="0"/>
              </a:rPr>
              <a:t>GHUNNAH OF LAM +</a:t>
            </a:r>
            <a:r>
              <a:rPr lang="en-MY" sz="2400" dirty="0" smtClean="0">
                <a:solidFill>
                  <a:schemeClr val="accent5">
                    <a:lumMod val="75000"/>
                  </a:schemeClr>
                </a:solidFill>
                <a:latin typeface="Arial Black" panose="020B0A04020102020204" pitchFamily="34" charset="0"/>
              </a:rPr>
              <a:t>RO : </a:t>
            </a:r>
            <a:r>
              <a:rPr lang="en-MY" sz="2400" dirty="0" smtClean="0">
                <a:latin typeface="Arial Black" panose="020B0A04020102020204" pitchFamily="34" charset="0"/>
              </a:rPr>
              <a:t>ALFEEL + FRIENDS.</a:t>
            </a:r>
          </a:p>
          <a:p>
            <a:pPr marL="514350" indent="-514350">
              <a:lnSpc>
                <a:spcPct val="150000"/>
              </a:lnSpc>
              <a:buFont typeface="+mj-lt"/>
              <a:buAutoNum type="romanUcPeriod"/>
            </a:pPr>
            <a:r>
              <a:rPr lang="en-MY" sz="2400" dirty="0" smtClean="0">
                <a:solidFill>
                  <a:schemeClr val="accent1">
                    <a:lumMod val="75000"/>
                  </a:schemeClr>
                </a:solidFill>
                <a:latin typeface="Arial Black" panose="020B0A04020102020204" pitchFamily="34" charset="0"/>
              </a:rPr>
              <a:t>SAKT KHAS + </a:t>
            </a:r>
            <a:r>
              <a:rPr lang="en-MY" sz="2400" dirty="0" smtClean="0">
                <a:solidFill>
                  <a:schemeClr val="accent1">
                    <a:lumMod val="75000"/>
                  </a:schemeClr>
                </a:solidFill>
                <a:latin typeface="Arial Black" panose="020B0A04020102020204" pitchFamily="34" charset="0"/>
              </a:rPr>
              <a:t>MUTLAK : </a:t>
            </a:r>
            <a:r>
              <a:rPr lang="en-MY" sz="2400" dirty="0" smtClean="0">
                <a:latin typeface="Arial Black" panose="020B0A04020102020204" pitchFamily="34" charset="0"/>
              </a:rPr>
              <a:t>ABO TAHEER + FRIENDS.</a:t>
            </a:r>
          </a:p>
          <a:p>
            <a:pPr marL="514350" indent="-514350">
              <a:lnSpc>
                <a:spcPct val="150000"/>
              </a:lnSpc>
              <a:buFont typeface="+mj-lt"/>
              <a:buAutoNum type="romanUcPeriod"/>
            </a:pPr>
            <a:r>
              <a:rPr lang="en-MY" sz="2400" dirty="0" smtClean="0">
                <a:solidFill>
                  <a:schemeClr val="tx2">
                    <a:lumMod val="75000"/>
                  </a:schemeClr>
                </a:solidFill>
                <a:latin typeface="Arial Black" panose="020B0A04020102020204" pitchFamily="34" charset="0"/>
              </a:rPr>
              <a:t>MAD JAIS MUNFASSIL – 2 </a:t>
            </a:r>
            <a:r>
              <a:rPr lang="en-MY" sz="2400" dirty="0" smtClean="0">
                <a:solidFill>
                  <a:schemeClr val="tx2">
                    <a:lumMod val="75000"/>
                  </a:schemeClr>
                </a:solidFill>
                <a:latin typeface="Arial Black" panose="020B0A04020102020204" pitchFamily="34" charset="0"/>
              </a:rPr>
              <a:t>HARAKAT : </a:t>
            </a:r>
            <a:r>
              <a:rPr lang="en-MY" sz="2400" dirty="0" smtClean="0">
                <a:latin typeface="Arial Black" panose="020B0A04020102020204" pitchFamily="34" charset="0"/>
              </a:rPr>
              <a:t>AL FEEL + FRIENDS ZURAAN + FRIENDS.</a:t>
            </a:r>
            <a:endParaRPr lang="en-MY" sz="2400" dirty="0">
              <a:latin typeface="Arial Black" panose="020B0A04020102020204" pitchFamily="34" charset="0"/>
            </a:endParaRPr>
          </a:p>
        </p:txBody>
      </p:sp>
      <p:sp>
        <p:nvSpPr>
          <p:cNvPr id="6" name="Rectangle 5"/>
          <p:cNvSpPr/>
          <p:nvPr/>
        </p:nvSpPr>
        <p:spPr>
          <a:xfrm>
            <a:off x="11689852" y="6512731"/>
            <a:ext cx="346570" cy="369332"/>
          </a:xfrm>
          <a:prstGeom prst="rect">
            <a:avLst/>
          </a:prstGeom>
        </p:spPr>
        <p:txBody>
          <a:bodyPr wrap="none">
            <a:spAutoFit/>
          </a:bodyPr>
          <a:lstStyle/>
          <a:p>
            <a:pPr algn="ctr"/>
            <a:r>
              <a:rPr lang="en-MY" b="1" dirty="0" smtClean="0">
                <a:latin typeface="Elephant" panose="02020904090505020303" pitchFamily="18" charset="0"/>
              </a:rPr>
              <a:t>4</a:t>
            </a:r>
            <a:endParaRPr lang="en-MY" b="1" dirty="0">
              <a:latin typeface="Elephant" panose="02020904090505020303" pitchFamily="18" charset="0"/>
            </a:endParaRPr>
          </a:p>
        </p:txBody>
      </p:sp>
    </p:spTree>
    <p:extLst>
      <p:ext uri="{BB962C8B-B14F-4D97-AF65-F5344CB8AC3E}">
        <p14:creationId xmlns:p14="http://schemas.microsoft.com/office/powerpoint/2010/main" val="2460285771"/>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2" presetClass="emph" presetSubtype="0" fill="hold" grpId="0" nodeType="clickEffect">
                                  <p:stCondLst>
                                    <p:cond delay="0"/>
                                  </p:stCondLst>
                                  <p:childTnLst>
                                    <p:animRot by="120000">
                                      <p:cBhvr>
                                        <p:cTn id="6" dur="100" fill="hold">
                                          <p:stCondLst>
                                            <p:cond delay="0"/>
                                          </p:stCondLst>
                                        </p:cTn>
                                        <p:tgtEl>
                                          <p:spTgt spid="4"/>
                                        </p:tgtEl>
                                        <p:attrNameLst>
                                          <p:attrName>r</p:attrName>
                                        </p:attrNameLst>
                                      </p:cBhvr>
                                    </p:animRot>
                                    <p:animRot by="-240000">
                                      <p:cBhvr>
                                        <p:cTn id="7" dur="200" fill="hold">
                                          <p:stCondLst>
                                            <p:cond delay="200"/>
                                          </p:stCondLst>
                                        </p:cTn>
                                        <p:tgtEl>
                                          <p:spTgt spid="4"/>
                                        </p:tgtEl>
                                        <p:attrNameLst>
                                          <p:attrName>r</p:attrName>
                                        </p:attrNameLst>
                                      </p:cBhvr>
                                    </p:animRot>
                                    <p:animRot by="240000">
                                      <p:cBhvr>
                                        <p:cTn id="8" dur="200" fill="hold">
                                          <p:stCondLst>
                                            <p:cond delay="400"/>
                                          </p:stCondLst>
                                        </p:cTn>
                                        <p:tgtEl>
                                          <p:spTgt spid="4"/>
                                        </p:tgtEl>
                                        <p:attrNameLst>
                                          <p:attrName>r</p:attrName>
                                        </p:attrNameLst>
                                      </p:cBhvr>
                                    </p:animRot>
                                    <p:animRot by="-240000">
                                      <p:cBhvr>
                                        <p:cTn id="9" dur="200" fill="hold">
                                          <p:stCondLst>
                                            <p:cond delay="600"/>
                                          </p:stCondLst>
                                        </p:cTn>
                                        <p:tgtEl>
                                          <p:spTgt spid="4"/>
                                        </p:tgtEl>
                                        <p:attrNameLst>
                                          <p:attrName>r</p:attrName>
                                        </p:attrNameLst>
                                      </p:cBhvr>
                                    </p:animRot>
                                    <p:animRot by="120000">
                                      <p:cBhvr>
                                        <p:cTn id="10" dur="200" fill="hold">
                                          <p:stCondLst>
                                            <p:cond delay="80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5">
                                            <p:txEl>
                                              <p:pRg st="0" end="0"/>
                                            </p:txEl>
                                          </p:spTgt>
                                        </p:tgtEl>
                                      </p:cBhvr>
                                    </p:animEffect>
                                    <p:animScale>
                                      <p:cBhvr>
                                        <p:cTn id="15" dur="250" autoRev="1" fill="hold"/>
                                        <p:tgtEl>
                                          <p:spTgt spid="5">
                                            <p:txEl>
                                              <p:pRg st="0" end="0"/>
                                            </p:txEl>
                                          </p:spTgt>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26" presetClass="emph" presetSubtype="0" fill="hold" nodeType="clickEffect">
                                  <p:stCondLst>
                                    <p:cond delay="0"/>
                                  </p:stCondLst>
                                  <p:childTnLst>
                                    <p:animEffect transition="out" filter="fade">
                                      <p:cBhvr>
                                        <p:cTn id="19" dur="500" tmFilter="0, 0; .2, .5; .8, .5; 1, 0"/>
                                        <p:tgtEl>
                                          <p:spTgt spid="5">
                                            <p:txEl>
                                              <p:pRg st="2" end="2"/>
                                            </p:txEl>
                                          </p:spTgt>
                                        </p:tgtEl>
                                      </p:cBhvr>
                                    </p:animEffect>
                                    <p:animScale>
                                      <p:cBhvr>
                                        <p:cTn id="20" dur="250" autoRev="1" fill="hold"/>
                                        <p:tgtEl>
                                          <p:spTgt spid="5">
                                            <p:txEl>
                                              <p:pRg st="2" end="2"/>
                                            </p:txEl>
                                          </p:spTgt>
                                        </p:tgtEl>
                                      </p:cBhvr>
                                      <p:by x="105000" y="105000"/>
                                    </p:animScale>
                                  </p:childTnLst>
                                </p:cTn>
                              </p:par>
                            </p:childTnLst>
                          </p:cTn>
                        </p:par>
                      </p:childTnLst>
                    </p:cTn>
                  </p:par>
                  <p:par>
                    <p:cTn id="21" fill="hold">
                      <p:stCondLst>
                        <p:cond delay="indefinite"/>
                      </p:stCondLst>
                      <p:childTnLst>
                        <p:par>
                          <p:cTn id="22" fill="hold">
                            <p:stCondLst>
                              <p:cond delay="0"/>
                            </p:stCondLst>
                            <p:childTnLst>
                              <p:par>
                                <p:cTn id="23" presetID="27" presetClass="emph" presetSubtype="0" fill="remove" nodeType="clickEffect">
                                  <p:stCondLst>
                                    <p:cond delay="0"/>
                                  </p:stCondLst>
                                  <p:childTnLst>
                                    <p:animClr clrSpc="rgb" dir="cw">
                                      <p:cBhvr override="childStyle">
                                        <p:cTn id="24" dur="250" autoRev="1" fill="remove"/>
                                        <p:tgtEl>
                                          <p:spTgt spid="5">
                                            <p:txEl>
                                              <p:pRg st="4" end="4"/>
                                            </p:txEl>
                                          </p:spTgt>
                                        </p:tgtEl>
                                        <p:attrNameLst>
                                          <p:attrName>style.color</p:attrName>
                                        </p:attrNameLst>
                                      </p:cBhvr>
                                      <p:to>
                                        <a:schemeClr val="bg1"/>
                                      </p:to>
                                    </p:animClr>
                                    <p:animClr clrSpc="rgb" dir="cw">
                                      <p:cBhvr>
                                        <p:cTn id="25" dur="250" autoRev="1" fill="remove"/>
                                        <p:tgtEl>
                                          <p:spTgt spid="5">
                                            <p:txEl>
                                              <p:pRg st="4" end="4"/>
                                            </p:txEl>
                                          </p:spTgt>
                                        </p:tgtEl>
                                        <p:attrNameLst>
                                          <p:attrName>fillcolor</p:attrName>
                                        </p:attrNameLst>
                                      </p:cBhvr>
                                      <p:to>
                                        <a:schemeClr val="bg1"/>
                                      </p:to>
                                    </p:animClr>
                                    <p:set>
                                      <p:cBhvr>
                                        <p:cTn id="26" dur="250" autoRev="1" fill="remove"/>
                                        <p:tgtEl>
                                          <p:spTgt spid="5">
                                            <p:txEl>
                                              <p:pRg st="4" end="4"/>
                                            </p:txEl>
                                          </p:spTgt>
                                        </p:tgtEl>
                                        <p:attrNameLst>
                                          <p:attrName>fill.type</p:attrName>
                                        </p:attrNameLst>
                                      </p:cBhvr>
                                      <p:to>
                                        <p:strVal val="solid"/>
                                      </p:to>
                                    </p:set>
                                    <p:set>
                                      <p:cBhvr>
                                        <p:cTn id="27" dur="250" autoRev="1" fill="remove"/>
                                        <p:tgtEl>
                                          <p:spTgt spid="5">
                                            <p:txEl>
                                              <p:pRg st="4" end="4"/>
                                            </p:txEl>
                                          </p:spTgt>
                                        </p:tgtEl>
                                        <p:attrNameLst>
                                          <p:attrName>fill.on</p:attrName>
                                        </p:attrNameLst>
                                      </p:cBhvr>
                                      <p:to>
                                        <p:strVal val="true"/>
                                      </p:to>
                                    </p:set>
                                  </p:childTnLst>
                                </p:cTn>
                              </p:par>
                            </p:childTnLst>
                          </p:cTn>
                        </p:par>
                      </p:childTnLst>
                    </p:cTn>
                  </p:par>
                  <p:par>
                    <p:cTn id="28" fill="hold">
                      <p:stCondLst>
                        <p:cond delay="indefinite"/>
                      </p:stCondLst>
                      <p:childTnLst>
                        <p:par>
                          <p:cTn id="29" fill="hold">
                            <p:stCondLst>
                              <p:cond delay="0"/>
                            </p:stCondLst>
                            <p:childTnLst>
                              <p:par>
                                <p:cTn id="30" presetID="27" presetClass="emph" presetSubtype="0" fill="remove" nodeType="clickEffect">
                                  <p:stCondLst>
                                    <p:cond delay="0"/>
                                  </p:stCondLst>
                                  <p:childTnLst>
                                    <p:animClr clrSpc="rgb" dir="cw">
                                      <p:cBhvr override="childStyle">
                                        <p:cTn id="31" dur="250" autoRev="1" fill="remove"/>
                                        <p:tgtEl>
                                          <p:spTgt spid="5">
                                            <p:txEl>
                                              <p:pRg st="5" end="5"/>
                                            </p:txEl>
                                          </p:spTgt>
                                        </p:tgtEl>
                                        <p:attrNameLst>
                                          <p:attrName>style.color</p:attrName>
                                        </p:attrNameLst>
                                      </p:cBhvr>
                                      <p:to>
                                        <a:schemeClr val="bg1"/>
                                      </p:to>
                                    </p:animClr>
                                    <p:animClr clrSpc="rgb" dir="cw">
                                      <p:cBhvr>
                                        <p:cTn id="32" dur="250" autoRev="1" fill="remove"/>
                                        <p:tgtEl>
                                          <p:spTgt spid="5">
                                            <p:txEl>
                                              <p:pRg st="5" end="5"/>
                                            </p:txEl>
                                          </p:spTgt>
                                        </p:tgtEl>
                                        <p:attrNameLst>
                                          <p:attrName>fillcolor</p:attrName>
                                        </p:attrNameLst>
                                      </p:cBhvr>
                                      <p:to>
                                        <a:schemeClr val="bg1"/>
                                      </p:to>
                                    </p:animClr>
                                    <p:set>
                                      <p:cBhvr>
                                        <p:cTn id="33" dur="250" autoRev="1" fill="remove"/>
                                        <p:tgtEl>
                                          <p:spTgt spid="5">
                                            <p:txEl>
                                              <p:pRg st="5" end="5"/>
                                            </p:txEl>
                                          </p:spTgt>
                                        </p:tgtEl>
                                        <p:attrNameLst>
                                          <p:attrName>fill.type</p:attrName>
                                        </p:attrNameLst>
                                      </p:cBhvr>
                                      <p:to>
                                        <p:strVal val="solid"/>
                                      </p:to>
                                    </p:set>
                                    <p:set>
                                      <p:cBhvr>
                                        <p:cTn id="34" dur="250" autoRev="1" fill="remove"/>
                                        <p:tgtEl>
                                          <p:spTgt spid="5">
                                            <p:txEl>
                                              <p:pRg st="5" end="5"/>
                                            </p:txEl>
                                          </p:spTgt>
                                        </p:tgtEl>
                                        <p:attrNameLst>
                                          <p:attrName>fill.on</p:attrName>
                                        </p:attrNameLst>
                                      </p:cBhvr>
                                      <p:to>
                                        <p:strVal val="true"/>
                                      </p:to>
                                    </p:set>
                                  </p:childTnLst>
                                </p:cTn>
                              </p:par>
                            </p:childTnLst>
                          </p:cTn>
                        </p:par>
                      </p:childTnLst>
                    </p:cTn>
                  </p:par>
                  <p:par>
                    <p:cTn id="35" fill="hold">
                      <p:stCondLst>
                        <p:cond delay="indefinite"/>
                      </p:stCondLst>
                      <p:childTnLst>
                        <p:par>
                          <p:cTn id="36" fill="hold">
                            <p:stCondLst>
                              <p:cond delay="0"/>
                            </p:stCondLst>
                            <p:childTnLst>
                              <p:par>
                                <p:cTn id="37" presetID="27" presetClass="emph" presetSubtype="0" fill="remove" nodeType="clickEffect">
                                  <p:stCondLst>
                                    <p:cond delay="0"/>
                                  </p:stCondLst>
                                  <p:childTnLst>
                                    <p:animClr clrSpc="rgb" dir="cw">
                                      <p:cBhvr override="childStyle">
                                        <p:cTn id="38" dur="250" autoRev="1" fill="remove"/>
                                        <p:tgtEl>
                                          <p:spTgt spid="5">
                                            <p:txEl>
                                              <p:pRg st="6" end="6"/>
                                            </p:txEl>
                                          </p:spTgt>
                                        </p:tgtEl>
                                        <p:attrNameLst>
                                          <p:attrName>style.color</p:attrName>
                                        </p:attrNameLst>
                                      </p:cBhvr>
                                      <p:to>
                                        <a:schemeClr val="bg1"/>
                                      </p:to>
                                    </p:animClr>
                                    <p:animClr clrSpc="rgb" dir="cw">
                                      <p:cBhvr>
                                        <p:cTn id="39" dur="250" autoRev="1" fill="remove"/>
                                        <p:tgtEl>
                                          <p:spTgt spid="5">
                                            <p:txEl>
                                              <p:pRg st="6" end="6"/>
                                            </p:txEl>
                                          </p:spTgt>
                                        </p:tgtEl>
                                        <p:attrNameLst>
                                          <p:attrName>fillcolor</p:attrName>
                                        </p:attrNameLst>
                                      </p:cBhvr>
                                      <p:to>
                                        <a:schemeClr val="bg1"/>
                                      </p:to>
                                    </p:animClr>
                                    <p:set>
                                      <p:cBhvr>
                                        <p:cTn id="40" dur="250" autoRev="1" fill="remove"/>
                                        <p:tgtEl>
                                          <p:spTgt spid="5">
                                            <p:txEl>
                                              <p:pRg st="6" end="6"/>
                                            </p:txEl>
                                          </p:spTgt>
                                        </p:tgtEl>
                                        <p:attrNameLst>
                                          <p:attrName>fill.type</p:attrName>
                                        </p:attrNameLst>
                                      </p:cBhvr>
                                      <p:to>
                                        <p:strVal val="solid"/>
                                      </p:to>
                                    </p:set>
                                    <p:set>
                                      <p:cBhvr>
                                        <p:cTn id="41" dur="250" autoRev="1" fill="remove"/>
                                        <p:tgtEl>
                                          <p:spTgt spid="5">
                                            <p:txEl>
                                              <p:pRg st="6" end="6"/>
                                            </p:txEl>
                                          </p:spTgt>
                                        </p:tgtEl>
                                        <p:attrNameLst>
                                          <p:attrName>fill.on</p:attrName>
                                        </p:attrNameLst>
                                      </p:cBhvr>
                                      <p:to>
                                        <p:strVal val="true"/>
                                      </p:to>
                                    </p:set>
                                  </p:childTnLst>
                                </p:cTn>
                              </p:par>
                            </p:childTnLst>
                          </p:cTn>
                        </p:par>
                      </p:childTnLst>
                    </p:cTn>
                  </p:par>
                  <p:par>
                    <p:cTn id="42" fill="hold">
                      <p:stCondLst>
                        <p:cond delay="indefinite"/>
                      </p:stCondLst>
                      <p:childTnLst>
                        <p:par>
                          <p:cTn id="43" fill="hold">
                            <p:stCondLst>
                              <p:cond delay="0"/>
                            </p:stCondLst>
                            <p:childTnLst>
                              <p:par>
                                <p:cTn id="44" presetID="27" presetClass="emph" presetSubtype="0" fill="remove" nodeType="clickEffect">
                                  <p:stCondLst>
                                    <p:cond delay="0"/>
                                  </p:stCondLst>
                                  <p:childTnLst>
                                    <p:animClr clrSpc="rgb" dir="cw">
                                      <p:cBhvr override="childStyle">
                                        <p:cTn id="45" dur="250" autoRev="1" fill="remove"/>
                                        <p:tgtEl>
                                          <p:spTgt spid="5">
                                            <p:txEl>
                                              <p:pRg st="7" end="7"/>
                                            </p:txEl>
                                          </p:spTgt>
                                        </p:tgtEl>
                                        <p:attrNameLst>
                                          <p:attrName>style.color</p:attrName>
                                        </p:attrNameLst>
                                      </p:cBhvr>
                                      <p:to>
                                        <a:schemeClr val="bg1"/>
                                      </p:to>
                                    </p:animClr>
                                    <p:animClr clrSpc="rgb" dir="cw">
                                      <p:cBhvr>
                                        <p:cTn id="46" dur="250" autoRev="1" fill="remove"/>
                                        <p:tgtEl>
                                          <p:spTgt spid="5">
                                            <p:txEl>
                                              <p:pRg st="7" end="7"/>
                                            </p:txEl>
                                          </p:spTgt>
                                        </p:tgtEl>
                                        <p:attrNameLst>
                                          <p:attrName>fillcolor</p:attrName>
                                        </p:attrNameLst>
                                      </p:cBhvr>
                                      <p:to>
                                        <a:schemeClr val="bg1"/>
                                      </p:to>
                                    </p:animClr>
                                    <p:set>
                                      <p:cBhvr>
                                        <p:cTn id="47" dur="250" autoRev="1" fill="remove"/>
                                        <p:tgtEl>
                                          <p:spTgt spid="5">
                                            <p:txEl>
                                              <p:pRg st="7" end="7"/>
                                            </p:txEl>
                                          </p:spTgt>
                                        </p:tgtEl>
                                        <p:attrNameLst>
                                          <p:attrName>fill.type</p:attrName>
                                        </p:attrNameLst>
                                      </p:cBhvr>
                                      <p:to>
                                        <p:strVal val="solid"/>
                                      </p:to>
                                    </p:set>
                                    <p:set>
                                      <p:cBhvr>
                                        <p:cTn id="48" dur="250" autoRev="1" fill="remove"/>
                                        <p:tgtEl>
                                          <p:spTgt spid="5">
                                            <p:txEl>
                                              <p:pRg st="7" end="7"/>
                                            </p:txEl>
                                          </p:spTgt>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21305" y="251480"/>
            <a:ext cx="8530390" cy="523220"/>
          </a:xfrm>
          <a:prstGeom prst="rect">
            <a:avLst/>
          </a:prstGeom>
          <a:solidFill>
            <a:schemeClr val="accent4">
              <a:lumMod val="20000"/>
              <a:lumOff val="80000"/>
            </a:schemeClr>
          </a:solidFill>
          <a:effectLst>
            <a:glow rad="101600">
              <a:schemeClr val="accent5">
                <a:satMod val="175000"/>
                <a:alpha val="40000"/>
              </a:schemeClr>
            </a:glow>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TextBox 4"/>
          <p:cNvSpPr txBox="1"/>
          <p:nvPr/>
        </p:nvSpPr>
        <p:spPr>
          <a:xfrm>
            <a:off x="617622" y="287157"/>
            <a:ext cx="11341767" cy="523220"/>
          </a:xfrm>
          <a:prstGeom prst="rect">
            <a:avLst/>
          </a:prstGeom>
          <a:noFill/>
        </p:spPr>
        <p:txBody>
          <a:bodyPr wrap="square" rtlCol="0">
            <a:spAutoFit/>
          </a:bodyPr>
          <a:lstStyle/>
          <a:p>
            <a:pPr algn="ctr"/>
            <a:r>
              <a:rPr lang="en-MY" sz="2800" i="1" dirty="0" smtClean="0">
                <a:latin typeface="Elephant" panose="02020904090505020303" pitchFamily="18" charset="0"/>
              </a:rPr>
              <a:t>GENERAL RULES AND DIFFERENCES</a:t>
            </a:r>
            <a:endParaRPr lang="en-MY" sz="2800" i="1" dirty="0">
              <a:latin typeface="Elephant" panose="02020904090505020303"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1818070367"/>
              </p:ext>
            </p:extLst>
          </p:nvPr>
        </p:nvGraphicFramePr>
        <p:xfrm>
          <a:off x="425116" y="4998428"/>
          <a:ext cx="11341767" cy="1188720"/>
        </p:xfrm>
        <a:graphic>
          <a:graphicData uri="http://schemas.openxmlformats.org/drawingml/2006/table">
            <a:tbl>
              <a:tblPr firstRow="1" bandRow="1">
                <a:tableStyleId>{5C22544A-7EE6-4342-B048-85BDC9FD1C3A}</a:tableStyleId>
              </a:tblPr>
              <a:tblGrid>
                <a:gridCol w="4378896"/>
                <a:gridCol w="3182282"/>
                <a:gridCol w="3780589"/>
              </a:tblGrid>
              <a:tr h="624128">
                <a:tc>
                  <a:txBody>
                    <a:bodyPr/>
                    <a:lstStyle/>
                    <a:p>
                      <a:pPr algn="ctr"/>
                      <a:r>
                        <a:rPr lang="en-MY" sz="2400" dirty="0" smtClean="0">
                          <a:solidFill>
                            <a:schemeClr val="tx1"/>
                          </a:solidFill>
                        </a:rPr>
                        <a:t>IDGHAM</a:t>
                      </a:r>
                      <a:r>
                        <a:rPr lang="en-MY" sz="2400" baseline="0" dirty="0" smtClean="0">
                          <a:solidFill>
                            <a:schemeClr val="tx1"/>
                          </a:solidFill>
                        </a:rPr>
                        <a:t> NUN SAKINAH AND TANWIN WHEN MEET WITH LAM AND RO.</a:t>
                      </a:r>
                      <a:endParaRPr lang="en-MY" sz="2400" dirty="0">
                        <a:solidFill>
                          <a:schemeClr val="tx1"/>
                        </a:solidFill>
                      </a:endParaRPr>
                    </a:p>
                  </a:txBody>
                  <a:tcPr>
                    <a:solidFill>
                      <a:schemeClr val="accent2">
                        <a:lumMod val="75000"/>
                      </a:schemeClr>
                    </a:solidFill>
                  </a:tcPr>
                </a:tc>
                <a:tc>
                  <a:txBody>
                    <a:bodyPr/>
                    <a:lstStyle/>
                    <a:p>
                      <a:pPr marL="285750" indent="-285750" algn="ctr">
                        <a:buFont typeface="Arial" panose="020B0604020202020204" pitchFamily="34" charset="0"/>
                        <a:buChar char="•"/>
                      </a:pPr>
                      <a:r>
                        <a:rPr lang="en-MY" sz="2400" dirty="0" smtClean="0">
                          <a:solidFill>
                            <a:schemeClr val="tx1"/>
                          </a:solidFill>
                        </a:rPr>
                        <a:t>BILAGHUNNAH</a:t>
                      </a:r>
                    </a:p>
                    <a:p>
                      <a:pPr marL="285750" indent="-285750" algn="ctr">
                        <a:buFont typeface="Arial" panose="020B0604020202020204" pitchFamily="34" charset="0"/>
                        <a:buChar char="•"/>
                      </a:pPr>
                      <a:r>
                        <a:rPr lang="en-MY" sz="2400" dirty="0" smtClean="0">
                          <a:solidFill>
                            <a:schemeClr val="tx1"/>
                          </a:solidFill>
                        </a:rPr>
                        <a:t>NO GHUNNAH</a:t>
                      </a:r>
                      <a:endParaRPr lang="en-MY" sz="2400" dirty="0">
                        <a:solidFill>
                          <a:schemeClr val="tx1"/>
                        </a:solidFill>
                      </a:endParaRPr>
                    </a:p>
                  </a:txBody>
                  <a:tcPr>
                    <a:solidFill>
                      <a:schemeClr val="accent2">
                        <a:lumMod val="75000"/>
                      </a:schemeClr>
                    </a:solidFill>
                  </a:tcPr>
                </a:tc>
                <a:tc>
                  <a:txBody>
                    <a:bodyPr/>
                    <a:lstStyle/>
                    <a:p>
                      <a:pPr marL="285750" indent="-285750" algn="ctr">
                        <a:buFont typeface="Arial" panose="020B0604020202020204" pitchFamily="34" charset="0"/>
                        <a:buChar char="•"/>
                      </a:pPr>
                      <a:r>
                        <a:rPr lang="en-MY" sz="2400" dirty="0" smtClean="0">
                          <a:solidFill>
                            <a:schemeClr val="tx1"/>
                          </a:solidFill>
                        </a:rPr>
                        <a:t>GUNNAH</a:t>
                      </a:r>
                    </a:p>
                    <a:p>
                      <a:pPr marL="285750" indent="-285750" algn="ctr">
                        <a:buFont typeface="Arial" panose="020B0604020202020204" pitchFamily="34" charset="0"/>
                        <a:buChar char="•"/>
                      </a:pPr>
                      <a:r>
                        <a:rPr lang="en-MY" sz="2400" dirty="0" smtClean="0">
                          <a:solidFill>
                            <a:schemeClr val="tx1"/>
                          </a:solidFill>
                        </a:rPr>
                        <a:t>2 HARAKAT</a:t>
                      </a:r>
                      <a:endParaRPr lang="en-MY" sz="2400" dirty="0">
                        <a:solidFill>
                          <a:schemeClr val="tx1"/>
                        </a:solidFill>
                      </a:endParaRPr>
                    </a:p>
                  </a:txBody>
                  <a:tcPr>
                    <a:solidFill>
                      <a:schemeClr val="accent2">
                        <a:lumMod val="75000"/>
                      </a:schemeClr>
                    </a:solidFill>
                  </a:tcPr>
                </a:tc>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2119269842"/>
              </p:ext>
            </p:extLst>
          </p:nvPr>
        </p:nvGraphicFramePr>
        <p:xfrm>
          <a:off x="425116" y="981710"/>
          <a:ext cx="11341767" cy="2377440"/>
        </p:xfrm>
        <a:graphic>
          <a:graphicData uri="http://schemas.openxmlformats.org/drawingml/2006/table">
            <a:tbl>
              <a:tblPr firstRow="1" bandRow="1">
                <a:tableStyleId>{5C22544A-7EE6-4342-B048-85BDC9FD1C3A}</a:tableStyleId>
              </a:tblPr>
              <a:tblGrid>
                <a:gridCol w="4378896"/>
                <a:gridCol w="3182282"/>
                <a:gridCol w="3780589"/>
              </a:tblGrid>
              <a:tr h="370840">
                <a:tc>
                  <a:txBody>
                    <a:bodyPr/>
                    <a:lstStyle/>
                    <a:p>
                      <a:endParaRPr lang="en-MY" sz="2400" dirty="0">
                        <a:solidFill>
                          <a:schemeClr val="tx1"/>
                        </a:solidFill>
                      </a:endParaRPr>
                    </a:p>
                  </a:txBody>
                  <a:tcPr>
                    <a:solidFill>
                      <a:schemeClr val="accent2">
                        <a:lumMod val="40000"/>
                        <a:lumOff val="60000"/>
                      </a:schemeClr>
                    </a:solidFill>
                  </a:tcPr>
                </a:tc>
                <a:tc>
                  <a:txBody>
                    <a:bodyPr/>
                    <a:lstStyle/>
                    <a:p>
                      <a:pPr algn="ctr"/>
                      <a:r>
                        <a:rPr lang="en-MY" sz="2400" dirty="0" smtClean="0">
                          <a:solidFill>
                            <a:schemeClr val="tx1"/>
                          </a:solidFill>
                        </a:rPr>
                        <a:t>SYATIBIBI</a:t>
                      </a:r>
                      <a:endParaRPr lang="en-MY" sz="2400" dirty="0">
                        <a:solidFill>
                          <a:schemeClr val="tx1"/>
                        </a:solidFill>
                      </a:endParaRPr>
                    </a:p>
                  </a:txBody>
                  <a:tcPr>
                    <a:solidFill>
                      <a:schemeClr val="accent2">
                        <a:lumMod val="40000"/>
                        <a:lumOff val="60000"/>
                      </a:schemeClr>
                    </a:solidFill>
                  </a:tcPr>
                </a:tc>
                <a:tc>
                  <a:txBody>
                    <a:bodyPr/>
                    <a:lstStyle/>
                    <a:p>
                      <a:pPr algn="ctr"/>
                      <a:r>
                        <a:rPr lang="en-MY" sz="2400" dirty="0" smtClean="0">
                          <a:solidFill>
                            <a:schemeClr val="tx1"/>
                          </a:solidFill>
                        </a:rPr>
                        <a:t>JAZARI (TOYIBBAH)</a:t>
                      </a:r>
                      <a:endParaRPr lang="en-MY" sz="2400" dirty="0">
                        <a:solidFill>
                          <a:schemeClr val="tx1"/>
                        </a:solidFill>
                      </a:endParaRPr>
                    </a:p>
                  </a:txBody>
                  <a:tcPr>
                    <a:solidFill>
                      <a:schemeClr val="accent2">
                        <a:lumMod val="40000"/>
                        <a:lumOff val="60000"/>
                      </a:schemeClr>
                    </a:solidFill>
                  </a:tcPr>
                </a:tc>
              </a:tr>
              <a:tr h="370840">
                <a:tc>
                  <a:txBody>
                    <a:bodyPr/>
                    <a:lstStyle/>
                    <a:p>
                      <a:pPr marL="0" indent="0" algn="ctr">
                        <a:buFont typeface="+mj-lt"/>
                        <a:buNone/>
                      </a:pPr>
                      <a:r>
                        <a:rPr lang="en-MY" sz="2400" dirty="0" smtClean="0"/>
                        <a:t>AL TAKBIR</a:t>
                      </a:r>
                    </a:p>
                    <a:p>
                      <a:pPr marL="0" indent="0">
                        <a:buFont typeface="+mj-lt"/>
                        <a:buNone/>
                      </a:pPr>
                      <a:r>
                        <a:rPr lang="en-MY" sz="2400" baseline="0" dirty="0" smtClean="0"/>
                        <a:t>READ </a:t>
                      </a:r>
                      <a:r>
                        <a:rPr lang="ar-AE" sz="2400" baseline="0" dirty="0" smtClean="0"/>
                        <a:t>لاإله إلا اللّه واللّه أكبر</a:t>
                      </a:r>
                      <a:r>
                        <a:rPr lang="en-MY" sz="2400" baseline="0" dirty="0" smtClean="0"/>
                        <a:t> OR </a:t>
                      </a:r>
                      <a:r>
                        <a:rPr lang="ar-AE" sz="2400" baseline="0" dirty="0" smtClean="0"/>
                        <a:t>اللّه أكبر</a:t>
                      </a:r>
                      <a:r>
                        <a:rPr lang="en-MY" sz="2400" baseline="0" dirty="0" smtClean="0"/>
                        <a:t> OR </a:t>
                      </a:r>
                      <a:r>
                        <a:rPr lang="ar-AE" sz="2400" baseline="0" dirty="0" smtClean="0"/>
                        <a:t>لاإله إلا اللّه واللّه أكبر وللّه الحمد</a:t>
                      </a:r>
                      <a:endParaRPr lang="en-MY" sz="2400" baseline="0" dirty="0" smtClean="0"/>
                    </a:p>
                  </a:txBody>
                  <a:tcPr>
                    <a:solidFill>
                      <a:schemeClr val="accent1">
                        <a:lumMod val="60000"/>
                        <a:lumOff val="40000"/>
                      </a:schemeClr>
                    </a:solidFill>
                  </a:tcPr>
                </a:tc>
                <a:tc>
                  <a:txBody>
                    <a:bodyPr/>
                    <a:lstStyle/>
                    <a:p>
                      <a:pPr algn="ctr"/>
                      <a:r>
                        <a:rPr lang="en-MY" sz="2400" dirty="0" smtClean="0"/>
                        <a:t>NO TAKBIR</a:t>
                      </a:r>
                      <a:endParaRPr lang="en-MY" sz="2400" dirty="0"/>
                    </a:p>
                  </a:txBody>
                  <a:tcPr>
                    <a:solidFill>
                      <a:schemeClr val="accent1">
                        <a:lumMod val="60000"/>
                        <a:lumOff val="40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2400" baseline="0" dirty="0" smtClean="0"/>
                        <a:t>DURING KHATAM AL-QURAN (TAKBIR KHAS).</a:t>
                      </a:r>
                      <a:endParaRPr lang="ar-AE" sz="2400" baseline="0" dirty="0" smtClean="0"/>
                    </a:p>
                    <a:p>
                      <a:pPr marL="285750" indent="-285750">
                        <a:buFont typeface="Arial" panose="020B0604020202020204" pitchFamily="34" charset="0"/>
                        <a:buChar char="•"/>
                      </a:pPr>
                      <a:r>
                        <a:rPr lang="en-MY" sz="2400" dirty="0" smtClean="0"/>
                        <a:t>TAKBIR EVERY SURAH (TAKBIR AM) FOLLOWED BY BASMILLAH.</a:t>
                      </a:r>
                      <a:endParaRPr lang="en-MY" sz="2400" dirty="0"/>
                    </a:p>
                  </a:txBody>
                  <a:tcPr>
                    <a:solidFill>
                      <a:schemeClr val="accent1">
                        <a:lumMod val="60000"/>
                        <a:lumOff val="40000"/>
                      </a:schemeClr>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05287993"/>
              </p:ext>
            </p:extLst>
          </p:nvPr>
        </p:nvGraphicFramePr>
        <p:xfrm>
          <a:off x="425116" y="3352508"/>
          <a:ext cx="11341767" cy="1188720"/>
        </p:xfrm>
        <a:graphic>
          <a:graphicData uri="http://schemas.openxmlformats.org/drawingml/2006/table">
            <a:tbl>
              <a:tblPr firstRow="1" bandRow="1">
                <a:tableStyleId>{5C22544A-7EE6-4342-B048-85BDC9FD1C3A}</a:tableStyleId>
              </a:tblPr>
              <a:tblGrid>
                <a:gridCol w="4365248"/>
                <a:gridCol w="3195930"/>
                <a:gridCol w="3780589"/>
              </a:tblGrid>
              <a:tr h="370840">
                <a:tc>
                  <a:txBody>
                    <a:bodyPr/>
                    <a:lstStyle/>
                    <a:p>
                      <a:pPr marL="0" indent="0" algn="ctr">
                        <a:buFont typeface="+mj-lt"/>
                        <a:buNone/>
                      </a:pPr>
                      <a:r>
                        <a:rPr lang="en-MY" sz="2400" dirty="0" smtClean="0">
                          <a:solidFill>
                            <a:schemeClr val="tx1"/>
                          </a:solidFill>
                        </a:rPr>
                        <a:t>MAD JAIZ MUNFASSIL</a:t>
                      </a:r>
                      <a:endParaRPr lang="en-MY" sz="2400" dirty="0">
                        <a:solidFill>
                          <a:schemeClr val="tx1"/>
                        </a:solidFill>
                      </a:endParaRPr>
                    </a:p>
                  </a:txBody>
                  <a:tcPr>
                    <a:solidFill>
                      <a:schemeClr val="accent2">
                        <a:lumMod val="60000"/>
                        <a:lumOff val="40000"/>
                      </a:schemeClr>
                    </a:solidFill>
                  </a:tcPr>
                </a:tc>
                <a:tc>
                  <a:txBody>
                    <a:bodyPr/>
                    <a:lstStyle/>
                    <a:p>
                      <a:pPr algn="ctr"/>
                      <a:r>
                        <a:rPr lang="en-MY" sz="2400" dirty="0" smtClean="0">
                          <a:solidFill>
                            <a:schemeClr val="tx1"/>
                          </a:solidFill>
                        </a:rPr>
                        <a:t>4/5 HARAKAT</a:t>
                      </a:r>
                      <a:endParaRPr lang="en-MY" sz="2400" dirty="0">
                        <a:solidFill>
                          <a:schemeClr val="tx1"/>
                        </a:solidFill>
                      </a:endParaRPr>
                    </a:p>
                  </a:txBody>
                  <a:tcPr>
                    <a:solidFill>
                      <a:schemeClr val="accent2">
                        <a:lumMod val="60000"/>
                        <a:lumOff val="40000"/>
                      </a:schemeClr>
                    </a:solidFill>
                  </a:tcPr>
                </a:tc>
                <a:tc>
                  <a:txBody>
                    <a:bodyPr/>
                    <a:lstStyle/>
                    <a:p>
                      <a:pPr algn="ctr"/>
                      <a:r>
                        <a:rPr lang="en-MY" sz="2400" dirty="0" smtClean="0">
                          <a:solidFill>
                            <a:schemeClr val="tx1"/>
                          </a:solidFill>
                        </a:rPr>
                        <a:t>4 OR 2</a:t>
                      </a:r>
                    </a:p>
                    <a:p>
                      <a:pPr algn="ctr"/>
                      <a:r>
                        <a:rPr lang="en-MY" sz="2400" dirty="0" smtClean="0">
                          <a:solidFill>
                            <a:schemeClr val="tx1"/>
                          </a:solidFill>
                        </a:rPr>
                        <a:t>4 TAKES PREFERENCE IN READING FOLLOWED BY 2</a:t>
                      </a:r>
                      <a:endParaRPr lang="en-MY" sz="2400" dirty="0">
                        <a:solidFill>
                          <a:schemeClr val="tx1"/>
                        </a:solidFill>
                      </a:endParaRPr>
                    </a:p>
                  </a:txBody>
                  <a:tcPr>
                    <a:solidFill>
                      <a:schemeClr val="accent2">
                        <a:lumMod val="60000"/>
                        <a:lumOff val="40000"/>
                      </a:schemeClr>
                    </a:solidFill>
                  </a:tcPr>
                </a:tc>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1768613878"/>
              </p:ext>
            </p:extLst>
          </p:nvPr>
        </p:nvGraphicFramePr>
        <p:xfrm>
          <a:off x="425115" y="4541228"/>
          <a:ext cx="11341767" cy="457200"/>
        </p:xfrm>
        <a:graphic>
          <a:graphicData uri="http://schemas.openxmlformats.org/drawingml/2006/table">
            <a:tbl>
              <a:tblPr firstRow="1" bandRow="1">
                <a:tableStyleId>{5C22544A-7EE6-4342-B048-85BDC9FD1C3A}</a:tableStyleId>
              </a:tblPr>
              <a:tblGrid>
                <a:gridCol w="4365249"/>
                <a:gridCol w="3195929"/>
                <a:gridCol w="3780589"/>
              </a:tblGrid>
              <a:tr h="370840">
                <a:tc>
                  <a:txBody>
                    <a:bodyPr/>
                    <a:lstStyle/>
                    <a:p>
                      <a:pPr algn="ctr"/>
                      <a:r>
                        <a:rPr lang="en-MY" sz="2400" dirty="0" smtClean="0">
                          <a:solidFill>
                            <a:schemeClr val="tx1"/>
                          </a:solidFill>
                        </a:rPr>
                        <a:t>MAD WAJIB MUTTASSIL</a:t>
                      </a:r>
                      <a:endParaRPr lang="en-MY" sz="2400" dirty="0">
                        <a:solidFill>
                          <a:schemeClr val="tx1"/>
                        </a:solidFill>
                      </a:endParaRPr>
                    </a:p>
                  </a:txBody>
                  <a:tcPr>
                    <a:solidFill>
                      <a:schemeClr val="accent1">
                        <a:lumMod val="75000"/>
                      </a:schemeClr>
                    </a:solidFill>
                  </a:tcPr>
                </a:tc>
                <a:tc>
                  <a:txBody>
                    <a:bodyPr/>
                    <a:lstStyle/>
                    <a:p>
                      <a:pPr algn="ctr"/>
                      <a:r>
                        <a:rPr lang="en-MY" sz="2400" dirty="0" smtClean="0">
                          <a:solidFill>
                            <a:schemeClr val="tx1"/>
                          </a:solidFill>
                        </a:rPr>
                        <a:t>4/5</a:t>
                      </a:r>
                      <a:endParaRPr lang="en-MY" sz="2400" dirty="0">
                        <a:solidFill>
                          <a:schemeClr val="tx1"/>
                        </a:solidFill>
                      </a:endParaRPr>
                    </a:p>
                  </a:txBody>
                  <a:tcPr>
                    <a:solidFill>
                      <a:schemeClr val="accent1">
                        <a:lumMod val="75000"/>
                      </a:schemeClr>
                    </a:solidFill>
                  </a:tcPr>
                </a:tc>
                <a:tc>
                  <a:txBody>
                    <a:bodyPr/>
                    <a:lstStyle/>
                    <a:p>
                      <a:pPr algn="ctr"/>
                      <a:r>
                        <a:rPr lang="en-MY" sz="2400" dirty="0" smtClean="0">
                          <a:solidFill>
                            <a:schemeClr val="tx1"/>
                          </a:solidFill>
                        </a:rPr>
                        <a:t>4</a:t>
                      </a:r>
                      <a:endParaRPr lang="en-MY" sz="2400" dirty="0">
                        <a:solidFill>
                          <a:schemeClr val="tx1"/>
                        </a:solidFill>
                      </a:endParaRPr>
                    </a:p>
                  </a:txBody>
                  <a:tcPr>
                    <a:solidFill>
                      <a:schemeClr val="accent1">
                        <a:lumMod val="75000"/>
                      </a:schemeClr>
                    </a:solidFill>
                  </a:tcPr>
                </a:tc>
              </a:tr>
            </a:tbl>
          </a:graphicData>
        </a:graphic>
      </p:graphicFrame>
      <p:sp>
        <p:nvSpPr>
          <p:cNvPr id="9" name="Rectangle 8"/>
          <p:cNvSpPr/>
          <p:nvPr/>
        </p:nvSpPr>
        <p:spPr>
          <a:xfrm>
            <a:off x="11789310" y="6478976"/>
            <a:ext cx="340158" cy="369332"/>
          </a:xfrm>
          <a:prstGeom prst="rect">
            <a:avLst/>
          </a:prstGeom>
        </p:spPr>
        <p:txBody>
          <a:bodyPr wrap="none">
            <a:spAutoFit/>
          </a:bodyPr>
          <a:lstStyle/>
          <a:p>
            <a:pPr algn="ctr"/>
            <a:r>
              <a:rPr lang="en-MY" b="1" dirty="0" smtClean="0">
                <a:latin typeface="Elephant" panose="02020904090505020303" pitchFamily="18" charset="0"/>
              </a:rPr>
              <a:t>5</a:t>
            </a:r>
            <a:endParaRPr lang="en-MY" b="1" dirty="0">
              <a:latin typeface="Elephant" panose="02020904090505020303" pitchFamily="18" charset="0"/>
            </a:endParaRPr>
          </a:p>
        </p:txBody>
      </p:sp>
    </p:spTree>
    <p:extLst>
      <p:ext uri="{BB962C8B-B14F-4D97-AF65-F5344CB8AC3E}">
        <p14:creationId xmlns:p14="http://schemas.microsoft.com/office/powerpoint/2010/main" val="2191747378"/>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25116" y="4056489"/>
            <a:ext cx="11341767" cy="1419727"/>
          </a:xfrm>
          <a:prstGeom prst="roundRect">
            <a:avLst/>
          </a:prstGeom>
          <a:solidFill>
            <a:schemeClr val="accent2">
              <a:lumMod val="40000"/>
              <a:lumOff val="60000"/>
            </a:schemeClr>
          </a:soli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graphicFrame>
        <p:nvGraphicFramePr>
          <p:cNvPr id="4" name="Table 3"/>
          <p:cNvGraphicFramePr>
            <a:graphicFrameLocks noGrp="1"/>
          </p:cNvGraphicFramePr>
          <p:nvPr>
            <p:extLst>
              <p:ext uri="{D42A27DB-BD31-4B8C-83A1-F6EECF244321}">
                <p14:modId xmlns:p14="http://schemas.microsoft.com/office/powerpoint/2010/main" val="612439457"/>
              </p:ext>
            </p:extLst>
          </p:nvPr>
        </p:nvGraphicFramePr>
        <p:xfrm>
          <a:off x="425116" y="283528"/>
          <a:ext cx="11341767" cy="1920240"/>
        </p:xfrm>
        <a:graphic>
          <a:graphicData uri="http://schemas.openxmlformats.org/drawingml/2006/table">
            <a:tbl>
              <a:tblPr firstRow="1" bandRow="1">
                <a:tableStyleId>{5C22544A-7EE6-4342-B048-85BDC9FD1C3A}</a:tableStyleId>
              </a:tblPr>
              <a:tblGrid>
                <a:gridCol w="3780589"/>
                <a:gridCol w="3969304"/>
                <a:gridCol w="3591874"/>
              </a:tblGrid>
              <a:tr h="370840">
                <a:tc>
                  <a:txBody>
                    <a:bodyPr/>
                    <a:lstStyle/>
                    <a:p>
                      <a:pPr algn="ctr"/>
                      <a:r>
                        <a:rPr lang="en-MY" sz="2400" dirty="0" smtClean="0">
                          <a:solidFill>
                            <a:schemeClr val="tx1"/>
                          </a:solidFill>
                        </a:rPr>
                        <a:t>SAKT</a:t>
                      </a:r>
                    </a:p>
                    <a:p>
                      <a:pPr algn="ctr"/>
                      <a:r>
                        <a:rPr lang="en-MY" sz="2400" dirty="0" smtClean="0">
                          <a:solidFill>
                            <a:schemeClr val="tx1"/>
                          </a:solidFill>
                        </a:rPr>
                        <a:t>2 HARAKAT WITHOUT</a:t>
                      </a:r>
                      <a:r>
                        <a:rPr lang="en-MY" sz="2400" baseline="0" dirty="0" smtClean="0">
                          <a:solidFill>
                            <a:schemeClr val="tx1"/>
                          </a:solidFill>
                        </a:rPr>
                        <a:t> TAKING BREATH, CONTINUE WITH READING</a:t>
                      </a:r>
                      <a:endParaRPr lang="en-MY" sz="2400" dirty="0">
                        <a:solidFill>
                          <a:schemeClr val="tx1"/>
                        </a:solidFill>
                      </a:endParaRPr>
                    </a:p>
                  </a:txBody>
                  <a:tcPr>
                    <a:solidFill>
                      <a:schemeClr val="accent6">
                        <a:lumMod val="60000"/>
                        <a:lumOff val="40000"/>
                      </a:schemeClr>
                    </a:solidFill>
                  </a:tcPr>
                </a:tc>
                <a:tc>
                  <a:txBody>
                    <a:bodyPr/>
                    <a:lstStyle/>
                    <a:p>
                      <a:pPr marL="0" indent="0" algn="ctr">
                        <a:buFont typeface="Arial" panose="020B0604020202020204" pitchFamily="34" charset="0"/>
                        <a:buNone/>
                      </a:pPr>
                      <a:r>
                        <a:rPr lang="en-MY" sz="2400" dirty="0" smtClean="0">
                          <a:solidFill>
                            <a:schemeClr val="tx1"/>
                          </a:solidFill>
                        </a:rPr>
                        <a:t>COMPULSORRY</a:t>
                      </a:r>
                      <a:r>
                        <a:rPr lang="en-MY" sz="2400" baseline="0" dirty="0" smtClean="0">
                          <a:solidFill>
                            <a:schemeClr val="tx1"/>
                          </a:solidFill>
                        </a:rPr>
                        <a:t> IN 4 SURAH :</a:t>
                      </a:r>
                    </a:p>
                    <a:p>
                      <a:pPr marL="285750" indent="-285750" algn="ctr">
                        <a:buFont typeface="Arial" panose="020B0604020202020204" pitchFamily="34" charset="0"/>
                        <a:buChar char="•"/>
                      </a:pPr>
                      <a:r>
                        <a:rPr lang="en-MY" sz="2400" baseline="0" dirty="0" smtClean="0">
                          <a:solidFill>
                            <a:schemeClr val="tx1"/>
                          </a:solidFill>
                        </a:rPr>
                        <a:t>AL KAF</a:t>
                      </a:r>
                    </a:p>
                    <a:p>
                      <a:pPr marL="285750" indent="-285750" algn="ctr">
                        <a:buFont typeface="Arial" panose="020B0604020202020204" pitchFamily="34" charset="0"/>
                        <a:buChar char="•"/>
                      </a:pPr>
                      <a:r>
                        <a:rPr lang="en-MY" sz="2400" baseline="0" dirty="0" smtClean="0">
                          <a:solidFill>
                            <a:schemeClr val="tx1"/>
                          </a:solidFill>
                        </a:rPr>
                        <a:t>YASSIN</a:t>
                      </a:r>
                    </a:p>
                    <a:p>
                      <a:pPr marL="285750" indent="-285750" algn="ctr">
                        <a:buFont typeface="Arial" panose="020B0604020202020204" pitchFamily="34" charset="0"/>
                        <a:buChar char="•"/>
                      </a:pPr>
                      <a:r>
                        <a:rPr lang="en-MY" sz="2400" baseline="0" dirty="0" smtClean="0">
                          <a:solidFill>
                            <a:schemeClr val="tx1"/>
                          </a:solidFill>
                        </a:rPr>
                        <a:t>MUTAFFIFIN</a:t>
                      </a:r>
                    </a:p>
                    <a:p>
                      <a:pPr marL="285750" indent="-285750" algn="ctr">
                        <a:buFont typeface="Arial" panose="020B0604020202020204" pitchFamily="34" charset="0"/>
                        <a:buChar char="•"/>
                      </a:pPr>
                      <a:r>
                        <a:rPr lang="en-MY" sz="2400" baseline="0" dirty="0" smtClean="0">
                          <a:solidFill>
                            <a:schemeClr val="tx1"/>
                          </a:solidFill>
                        </a:rPr>
                        <a:t>AL QIYAMAH</a:t>
                      </a:r>
                      <a:endParaRPr lang="en-MY" sz="2400" dirty="0">
                        <a:solidFill>
                          <a:schemeClr val="tx1"/>
                        </a:solidFill>
                      </a:endParaRPr>
                    </a:p>
                  </a:txBody>
                  <a:tcPr>
                    <a:solidFill>
                      <a:schemeClr val="accent6">
                        <a:lumMod val="60000"/>
                        <a:lumOff val="40000"/>
                      </a:schemeClr>
                    </a:solidFill>
                  </a:tcPr>
                </a:tc>
                <a:tc>
                  <a:txBody>
                    <a:bodyPr/>
                    <a:lstStyle/>
                    <a:p>
                      <a:pPr marL="0" indent="0" algn="ctr">
                        <a:buFont typeface="Arial" panose="020B0604020202020204" pitchFamily="34" charset="0"/>
                        <a:buNone/>
                      </a:pPr>
                      <a:r>
                        <a:rPr lang="en-MY" sz="2400" dirty="0" smtClean="0">
                          <a:solidFill>
                            <a:schemeClr val="tx1"/>
                          </a:solidFill>
                        </a:rPr>
                        <a:t>NO SAKT ON 4</a:t>
                      </a:r>
                      <a:r>
                        <a:rPr lang="en-MY" sz="2400" baseline="0" dirty="0" smtClean="0">
                          <a:solidFill>
                            <a:schemeClr val="tx1"/>
                          </a:solidFill>
                        </a:rPr>
                        <a:t> SURAH :</a:t>
                      </a:r>
                    </a:p>
                    <a:p>
                      <a:pPr marL="285750" indent="-285750">
                        <a:buFont typeface="Arial" panose="020B0604020202020204" pitchFamily="34" charset="0"/>
                        <a:buChar char="•"/>
                      </a:pPr>
                      <a:endParaRPr lang="en-MY" sz="2400" dirty="0">
                        <a:solidFill>
                          <a:schemeClr val="tx1"/>
                        </a:solidFill>
                      </a:endParaRPr>
                    </a:p>
                  </a:txBody>
                  <a:tcPr>
                    <a:solidFill>
                      <a:schemeClr val="accent6">
                        <a:lumMod val="60000"/>
                        <a:lumOff val="40000"/>
                      </a:schemeClr>
                    </a:solidFill>
                  </a:tcPr>
                </a:tc>
              </a:tr>
            </a:tbl>
          </a:graphicData>
        </a:graphic>
      </p:graphicFrame>
      <p:sp>
        <p:nvSpPr>
          <p:cNvPr id="5" name="TextBox 4"/>
          <p:cNvSpPr txBox="1"/>
          <p:nvPr/>
        </p:nvSpPr>
        <p:spPr>
          <a:xfrm>
            <a:off x="425116" y="4237454"/>
            <a:ext cx="11341767" cy="1200329"/>
          </a:xfrm>
          <a:prstGeom prst="rect">
            <a:avLst/>
          </a:prstGeom>
          <a:noFill/>
        </p:spPr>
        <p:txBody>
          <a:bodyPr wrap="square" rtlCol="0">
            <a:spAutoFit/>
          </a:bodyPr>
          <a:lstStyle/>
          <a:p>
            <a:pPr algn="ctr"/>
            <a:r>
              <a:rPr lang="en-MY" dirty="0" smtClean="0">
                <a:solidFill>
                  <a:schemeClr val="accent6">
                    <a:lumMod val="75000"/>
                  </a:schemeClr>
                </a:solidFill>
                <a:latin typeface="Arial Black" panose="020B0A04020102020204" pitchFamily="34" charset="0"/>
              </a:rPr>
              <a:t>WE WILL LOOK AT THE DETAILS OF EVERY WORD THAT HAS DIFFERENCES IN RIWAYAT HAFS WITH THE 2 TORIQ IN MY 3</a:t>
            </a:r>
            <a:r>
              <a:rPr lang="en-MY" baseline="30000" dirty="0" smtClean="0">
                <a:solidFill>
                  <a:schemeClr val="accent6">
                    <a:lumMod val="75000"/>
                  </a:schemeClr>
                </a:solidFill>
                <a:latin typeface="Arial Black" panose="020B0A04020102020204" pitchFamily="34" charset="0"/>
              </a:rPr>
              <a:t>RD</a:t>
            </a:r>
            <a:r>
              <a:rPr lang="en-MY" dirty="0" smtClean="0">
                <a:solidFill>
                  <a:schemeClr val="accent6">
                    <a:lumMod val="75000"/>
                  </a:schemeClr>
                </a:solidFill>
                <a:latin typeface="Arial Black" panose="020B0A04020102020204" pitchFamily="34" charset="0"/>
              </a:rPr>
              <a:t> PRESENTATION.</a:t>
            </a:r>
          </a:p>
          <a:p>
            <a:pPr algn="ctr"/>
            <a:endParaRPr lang="en-MY" dirty="0">
              <a:latin typeface="Arial Black" panose="020B0A04020102020204" pitchFamily="34" charset="0"/>
            </a:endParaRPr>
          </a:p>
          <a:p>
            <a:pPr algn="ctr"/>
            <a:r>
              <a:rPr lang="en-MY" dirty="0" smtClean="0">
                <a:solidFill>
                  <a:schemeClr val="accent4">
                    <a:lumMod val="50000"/>
                  </a:schemeClr>
                </a:solidFill>
                <a:latin typeface="Arial Black" panose="020B0A04020102020204" pitchFamily="34" charset="0"/>
              </a:rPr>
              <a:t>WE HAVE AN OVERVIEW OF THE 10 QIROAT.</a:t>
            </a:r>
            <a:endParaRPr lang="en-MY" dirty="0">
              <a:solidFill>
                <a:schemeClr val="accent4">
                  <a:lumMod val="50000"/>
                </a:schemeClr>
              </a:solidFill>
              <a:latin typeface="Arial Black" panose="020B0A040201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307734381"/>
              </p:ext>
            </p:extLst>
          </p:nvPr>
        </p:nvGraphicFramePr>
        <p:xfrm>
          <a:off x="425116" y="2221077"/>
          <a:ext cx="11341767" cy="822960"/>
        </p:xfrm>
        <a:graphic>
          <a:graphicData uri="http://schemas.openxmlformats.org/drawingml/2006/table">
            <a:tbl>
              <a:tblPr firstRow="1" bandRow="1">
                <a:tableStyleId>{5C22544A-7EE6-4342-B048-85BDC9FD1C3A}</a:tableStyleId>
              </a:tblPr>
              <a:tblGrid>
                <a:gridCol w="3780589"/>
                <a:gridCol w="3996599"/>
                <a:gridCol w="3564579"/>
              </a:tblGrid>
              <a:tr h="370840">
                <a:tc>
                  <a:txBody>
                    <a:bodyPr/>
                    <a:lstStyle/>
                    <a:p>
                      <a:pPr algn="ctr"/>
                      <a:r>
                        <a:rPr lang="en-MY" sz="2400" dirty="0" smtClean="0">
                          <a:solidFill>
                            <a:schemeClr val="tx1"/>
                          </a:solidFill>
                        </a:rPr>
                        <a:t>READING IZHAR HURUF NUN AT NUN </a:t>
                      </a:r>
                      <a:r>
                        <a:rPr lang="ar-AE" sz="2400" dirty="0" smtClean="0">
                          <a:solidFill>
                            <a:schemeClr val="tx1"/>
                          </a:solidFill>
                        </a:rPr>
                        <a:t>ن</a:t>
                      </a:r>
                      <a:r>
                        <a:rPr lang="en-MY" sz="2400" dirty="0" smtClean="0">
                          <a:solidFill>
                            <a:schemeClr val="tx1"/>
                          </a:solidFill>
                        </a:rPr>
                        <a:t> AND </a:t>
                      </a:r>
                      <a:r>
                        <a:rPr lang="ar-AE" sz="2400" dirty="0" smtClean="0">
                          <a:solidFill>
                            <a:schemeClr val="tx1"/>
                          </a:solidFill>
                        </a:rPr>
                        <a:t>س</a:t>
                      </a:r>
                      <a:endParaRPr lang="en-MY" sz="2400" dirty="0">
                        <a:solidFill>
                          <a:schemeClr val="tx1"/>
                        </a:solidFill>
                      </a:endParaRPr>
                    </a:p>
                  </a:txBody>
                  <a:tcPr>
                    <a:solidFill>
                      <a:schemeClr val="accent4">
                        <a:lumMod val="40000"/>
                        <a:lumOff val="60000"/>
                      </a:schemeClr>
                    </a:solidFill>
                  </a:tcPr>
                </a:tc>
                <a:tc>
                  <a:txBody>
                    <a:bodyPr/>
                    <a:lstStyle/>
                    <a:p>
                      <a:pPr marL="0" indent="0" algn="ctr">
                        <a:buFont typeface="Arial" panose="020B0604020202020204" pitchFamily="34" charset="0"/>
                        <a:buNone/>
                      </a:pPr>
                      <a:r>
                        <a:rPr lang="en-MY" sz="2400" dirty="0" smtClean="0">
                          <a:solidFill>
                            <a:schemeClr val="tx1"/>
                          </a:solidFill>
                        </a:rPr>
                        <a:t>IZHAR IF CONTINUE</a:t>
                      </a:r>
                      <a:endParaRPr lang="en-MY" sz="2400" dirty="0">
                        <a:solidFill>
                          <a:schemeClr val="tx1"/>
                        </a:solidFill>
                      </a:endParaRPr>
                    </a:p>
                  </a:txBody>
                  <a:tcPr>
                    <a:solidFill>
                      <a:schemeClr val="accent4">
                        <a:lumMod val="40000"/>
                        <a:lumOff val="60000"/>
                      </a:schemeClr>
                    </a:solidFill>
                  </a:tcPr>
                </a:tc>
                <a:tc>
                  <a:txBody>
                    <a:bodyPr/>
                    <a:lstStyle/>
                    <a:p>
                      <a:pPr marL="0" indent="0" algn="ctr">
                        <a:buFont typeface="Arial" panose="020B0604020202020204" pitchFamily="34" charset="0"/>
                        <a:buNone/>
                      </a:pPr>
                      <a:r>
                        <a:rPr lang="en-MY" sz="2400" dirty="0" smtClean="0">
                          <a:solidFill>
                            <a:schemeClr val="tx1"/>
                          </a:solidFill>
                        </a:rPr>
                        <a:t>IZHAR OR IDGHAM IF CONTINUE</a:t>
                      </a:r>
                      <a:endParaRPr lang="en-MY" sz="2400" dirty="0">
                        <a:solidFill>
                          <a:schemeClr val="tx1"/>
                        </a:solidFill>
                      </a:endParaRPr>
                    </a:p>
                  </a:txBody>
                  <a:tcPr>
                    <a:solidFill>
                      <a:schemeClr val="accent4">
                        <a:lumMod val="40000"/>
                        <a:lumOff val="60000"/>
                      </a:schemeClr>
                    </a:solidFill>
                  </a:tcPr>
                </a:tc>
              </a:tr>
            </a:tbl>
          </a:graphicData>
        </a:graphic>
      </p:graphicFrame>
      <p:sp>
        <p:nvSpPr>
          <p:cNvPr id="7" name="Rectangle 6"/>
          <p:cNvSpPr/>
          <p:nvPr/>
        </p:nvSpPr>
        <p:spPr>
          <a:xfrm>
            <a:off x="11702715" y="6488668"/>
            <a:ext cx="348172" cy="369332"/>
          </a:xfrm>
          <a:prstGeom prst="rect">
            <a:avLst/>
          </a:prstGeom>
        </p:spPr>
        <p:txBody>
          <a:bodyPr wrap="none">
            <a:spAutoFit/>
          </a:bodyPr>
          <a:lstStyle/>
          <a:p>
            <a:pPr algn="ctr"/>
            <a:r>
              <a:rPr lang="en-MY" b="1" dirty="0" smtClean="0">
                <a:latin typeface="Elephant" panose="02020904090505020303" pitchFamily="18" charset="0"/>
              </a:rPr>
              <a:t>6</a:t>
            </a:r>
            <a:endParaRPr lang="en-MY" b="1" dirty="0">
              <a:latin typeface="Elephant" panose="02020904090505020303" pitchFamily="18" charset="0"/>
            </a:endParaRPr>
          </a:p>
        </p:txBody>
      </p:sp>
    </p:spTree>
    <p:extLst>
      <p:ext uri="{BB962C8B-B14F-4D97-AF65-F5344CB8AC3E}">
        <p14:creationId xmlns:p14="http://schemas.microsoft.com/office/powerpoint/2010/main" val="2848758824"/>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Effect transition="in" filter="wipe(down)">
                                      <p:cBhvr>
                                        <p:cTn id="21" dur="580">
                                          <p:stCondLst>
                                            <p:cond delay="0"/>
                                          </p:stCondLst>
                                        </p:cTn>
                                        <p:tgtEl>
                                          <p:spTgt spid="5">
                                            <p:txEl>
                                              <p:pRg st="0" end="0"/>
                                            </p:txEl>
                                          </p:spTgt>
                                        </p:tgtEl>
                                      </p:cBhvr>
                                    </p:animEffect>
                                    <p:anim calcmode="lin" valueType="num">
                                      <p:cBhvr>
                                        <p:cTn id="22"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xEl>
                                              <p:pRg st="0" end="0"/>
                                            </p:txEl>
                                          </p:spTgt>
                                        </p:tgtEl>
                                      </p:cBhvr>
                                      <p:to x="100000" y="60000"/>
                                    </p:animScale>
                                    <p:animScale>
                                      <p:cBhvr>
                                        <p:cTn id="28" dur="166" decel="50000">
                                          <p:stCondLst>
                                            <p:cond delay="676"/>
                                          </p:stCondLst>
                                        </p:cTn>
                                        <p:tgtEl>
                                          <p:spTgt spid="5">
                                            <p:txEl>
                                              <p:pRg st="0" end="0"/>
                                            </p:txEl>
                                          </p:spTgt>
                                        </p:tgtEl>
                                      </p:cBhvr>
                                      <p:to x="100000" y="100000"/>
                                    </p:animScale>
                                    <p:animScale>
                                      <p:cBhvr>
                                        <p:cTn id="29" dur="26">
                                          <p:stCondLst>
                                            <p:cond delay="1312"/>
                                          </p:stCondLst>
                                        </p:cTn>
                                        <p:tgtEl>
                                          <p:spTgt spid="5">
                                            <p:txEl>
                                              <p:pRg st="0" end="0"/>
                                            </p:txEl>
                                          </p:spTgt>
                                        </p:tgtEl>
                                      </p:cBhvr>
                                      <p:to x="100000" y="80000"/>
                                    </p:animScale>
                                    <p:animScale>
                                      <p:cBhvr>
                                        <p:cTn id="30" dur="166" decel="50000">
                                          <p:stCondLst>
                                            <p:cond delay="1338"/>
                                          </p:stCondLst>
                                        </p:cTn>
                                        <p:tgtEl>
                                          <p:spTgt spid="5">
                                            <p:txEl>
                                              <p:pRg st="0" end="0"/>
                                            </p:txEl>
                                          </p:spTgt>
                                        </p:tgtEl>
                                      </p:cBhvr>
                                      <p:to x="100000" y="100000"/>
                                    </p:animScale>
                                    <p:animScale>
                                      <p:cBhvr>
                                        <p:cTn id="31" dur="26">
                                          <p:stCondLst>
                                            <p:cond delay="1642"/>
                                          </p:stCondLst>
                                        </p:cTn>
                                        <p:tgtEl>
                                          <p:spTgt spid="5">
                                            <p:txEl>
                                              <p:pRg st="0" end="0"/>
                                            </p:txEl>
                                          </p:spTgt>
                                        </p:tgtEl>
                                      </p:cBhvr>
                                      <p:to x="100000" y="90000"/>
                                    </p:animScale>
                                    <p:animScale>
                                      <p:cBhvr>
                                        <p:cTn id="32" dur="166" decel="50000">
                                          <p:stCondLst>
                                            <p:cond delay="1668"/>
                                          </p:stCondLst>
                                        </p:cTn>
                                        <p:tgtEl>
                                          <p:spTgt spid="5">
                                            <p:txEl>
                                              <p:pRg st="0" end="0"/>
                                            </p:txEl>
                                          </p:spTgt>
                                        </p:tgtEl>
                                      </p:cBhvr>
                                      <p:to x="100000" y="100000"/>
                                    </p:animScale>
                                    <p:animScale>
                                      <p:cBhvr>
                                        <p:cTn id="33" dur="26">
                                          <p:stCondLst>
                                            <p:cond delay="1808"/>
                                          </p:stCondLst>
                                        </p:cTn>
                                        <p:tgtEl>
                                          <p:spTgt spid="5">
                                            <p:txEl>
                                              <p:pRg st="0" end="0"/>
                                            </p:txEl>
                                          </p:spTgt>
                                        </p:tgtEl>
                                      </p:cBhvr>
                                      <p:to x="100000" y="95000"/>
                                    </p:animScale>
                                    <p:animScale>
                                      <p:cBhvr>
                                        <p:cTn id="34" dur="166" decel="50000">
                                          <p:stCondLst>
                                            <p:cond delay="1834"/>
                                          </p:stCondLst>
                                        </p:cTn>
                                        <p:tgtEl>
                                          <p:spTgt spid="5">
                                            <p:txEl>
                                              <p:pRg st="0" end="0"/>
                                            </p:txEl>
                                          </p:spTgt>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5">
                                            <p:txEl>
                                              <p:pRg st="2" end="2"/>
                                            </p:txEl>
                                          </p:spTgt>
                                        </p:tgtEl>
                                        <p:attrNameLst>
                                          <p:attrName>style.visibility</p:attrName>
                                        </p:attrNameLst>
                                      </p:cBhvr>
                                      <p:to>
                                        <p:strVal val="visible"/>
                                      </p:to>
                                    </p:set>
                                    <p:animEffect transition="in" filter="wipe(down)">
                                      <p:cBhvr>
                                        <p:cTn id="39" dur="580">
                                          <p:stCondLst>
                                            <p:cond delay="0"/>
                                          </p:stCondLst>
                                        </p:cTn>
                                        <p:tgtEl>
                                          <p:spTgt spid="5">
                                            <p:txEl>
                                              <p:pRg st="2" end="2"/>
                                            </p:txEl>
                                          </p:spTgt>
                                        </p:tgtEl>
                                      </p:cBhvr>
                                    </p:animEffect>
                                    <p:anim calcmode="lin" valueType="num">
                                      <p:cBhvr>
                                        <p:cTn id="40"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xEl>
                                              <p:pRg st="2" end="2"/>
                                            </p:txEl>
                                          </p:spTgt>
                                        </p:tgtEl>
                                      </p:cBhvr>
                                      <p:to x="100000" y="60000"/>
                                    </p:animScale>
                                    <p:animScale>
                                      <p:cBhvr>
                                        <p:cTn id="46" dur="166" decel="50000">
                                          <p:stCondLst>
                                            <p:cond delay="676"/>
                                          </p:stCondLst>
                                        </p:cTn>
                                        <p:tgtEl>
                                          <p:spTgt spid="5">
                                            <p:txEl>
                                              <p:pRg st="2" end="2"/>
                                            </p:txEl>
                                          </p:spTgt>
                                        </p:tgtEl>
                                      </p:cBhvr>
                                      <p:to x="100000" y="100000"/>
                                    </p:animScale>
                                    <p:animScale>
                                      <p:cBhvr>
                                        <p:cTn id="47" dur="26">
                                          <p:stCondLst>
                                            <p:cond delay="1312"/>
                                          </p:stCondLst>
                                        </p:cTn>
                                        <p:tgtEl>
                                          <p:spTgt spid="5">
                                            <p:txEl>
                                              <p:pRg st="2" end="2"/>
                                            </p:txEl>
                                          </p:spTgt>
                                        </p:tgtEl>
                                      </p:cBhvr>
                                      <p:to x="100000" y="80000"/>
                                    </p:animScale>
                                    <p:animScale>
                                      <p:cBhvr>
                                        <p:cTn id="48" dur="166" decel="50000">
                                          <p:stCondLst>
                                            <p:cond delay="1338"/>
                                          </p:stCondLst>
                                        </p:cTn>
                                        <p:tgtEl>
                                          <p:spTgt spid="5">
                                            <p:txEl>
                                              <p:pRg st="2" end="2"/>
                                            </p:txEl>
                                          </p:spTgt>
                                        </p:tgtEl>
                                      </p:cBhvr>
                                      <p:to x="100000" y="100000"/>
                                    </p:animScale>
                                    <p:animScale>
                                      <p:cBhvr>
                                        <p:cTn id="49" dur="26">
                                          <p:stCondLst>
                                            <p:cond delay="1642"/>
                                          </p:stCondLst>
                                        </p:cTn>
                                        <p:tgtEl>
                                          <p:spTgt spid="5">
                                            <p:txEl>
                                              <p:pRg st="2" end="2"/>
                                            </p:txEl>
                                          </p:spTgt>
                                        </p:tgtEl>
                                      </p:cBhvr>
                                      <p:to x="100000" y="90000"/>
                                    </p:animScale>
                                    <p:animScale>
                                      <p:cBhvr>
                                        <p:cTn id="50" dur="166" decel="50000">
                                          <p:stCondLst>
                                            <p:cond delay="1668"/>
                                          </p:stCondLst>
                                        </p:cTn>
                                        <p:tgtEl>
                                          <p:spTgt spid="5">
                                            <p:txEl>
                                              <p:pRg st="2" end="2"/>
                                            </p:txEl>
                                          </p:spTgt>
                                        </p:tgtEl>
                                      </p:cBhvr>
                                      <p:to x="100000" y="100000"/>
                                    </p:animScale>
                                    <p:animScale>
                                      <p:cBhvr>
                                        <p:cTn id="51" dur="26">
                                          <p:stCondLst>
                                            <p:cond delay="1808"/>
                                          </p:stCondLst>
                                        </p:cTn>
                                        <p:tgtEl>
                                          <p:spTgt spid="5">
                                            <p:txEl>
                                              <p:pRg st="2" end="2"/>
                                            </p:txEl>
                                          </p:spTgt>
                                        </p:tgtEl>
                                      </p:cBhvr>
                                      <p:to x="100000" y="95000"/>
                                    </p:animScale>
                                    <p:animScale>
                                      <p:cBhvr>
                                        <p:cTn id="52" dur="166" decel="50000">
                                          <p:stCondLst>
                                            <p:cond delay="1834"/>
                                          </p:stCondLst>
                                        </p:cTn>
                                        <p:tgtEl>
                                          <p:spTgt spid="5">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97978033"/>
              </p:ext>
            </p:extLst>
          </p:nvPr>
        </p:nvGraphicFramePr>
        <p:xfrm>
          <a:off x="178020" y="70168"/>
          <a:ext cx="11835960" cy="243840"/>
        </p:xfrm>
        <a:graphic>
          <a:graphicData uri="http://schemas.openxmlformats.org/drawingml/2006/table">
            <a:tbl>
              <a:tblPr firstRow="1" bandRow="1">
                <a:tableStyleId>{5C22544A-7EE6-4342-B048-85BDC9FD1C3A}</a:tableStyleId>
              </a:tblPr>
              <a:tblGrid>
                <a:gridCol w="1552710"/>
                <a:gridCol w="4613894"/>
                <a:gridCol w="5669356"/>
              </a:tblGrid>
              <a:tr h="236785">
                <a:tc>
                  <a:txBody>
                    <a:bodyPr/>
                    <a:lstStyle/>
                    <a:p>
                      <a:pPr algn="ctr"/>
                      <a:r>
                        <a:rPr lang="en-MY" sz="1000" dirty="0" smtClean="0">
                          <a:solidFill>
                            <a:schemeClr val="tx1"/>
                          </a:solidFill>
                        </a:rPr>
                        <a:t>QIROAT/RIWAYAT</a:t>
                      </a:r>
                      <a:endParaRPr lang="en-MY" sz="1000" dirty="0">
                        <a:solidFill>
                          <a:schemeClr val="tx1"/>
                        </a:solidFill>
                      </a:endParaRPr>
                    </a:p>
                  </a:txBody>
                  <a:tcPr>
                    <a:solidFill>
                      <a:schemeClr val="accent2">
                        <a:lumMod val="75000"/>
                      </a:schemeClr>
                    </a:solidFill>
                  </a:tcPr>
                </a:tc>
                <a:tc>
                  <a:txBody>
                    <a:bodyPr/>
                    <a:lstStyle/>
                    <a:p>
                      <a:pPr algn="ctr"/>
                      <a:r>
                        <a:rPr lang="en-MY" sz="1000" b="1" dirty="0" smtClean="0">
                          <a:solidFill>
                            <a:schemeClr val="tx1"/>
                          </a:solidFill>
                        </a:rPr>
                        <a:t>SHATIBI</a:t>
                      </a:r>
                      <a:endParaRPr lang="en-MY" sz="1000" b="1" dirty="0">
                        <a:solidFill>
                          <a:schemeClr val="tx1"/>
                        </a:solidFill>
                      </a:endParaRPr>
                    </a:p>
                  </a:txBody>
                  <a:tcPr>
                    <a:solidFill>
                      <a:schemeClr val="accent2">
                        <a:lumMod val="75000"/>
                      </a:schemeClr>
                    </a:solidFill>
                  </a:tcPr>
                </a:tc>
                <a:tc>
                  <a:txBody>
                    <a:bodyPr/>
                    <a:lstStyle/>
                    <a:p>
                      <a:pPr algn="ctr"/>
                      <a:r>
                        <a:rPr lang="en-MY" sz="1000" b="1" dirty="0" smtClean="0">
                          <a:solidFill>
                            <a:schemeClr val="tx1"/>
                          </a:solidFill>
                        </a:rPr>
                        <a:t>JAZARI (TOYIBBAH)</a:t>
                      </a:r>
                      <a:endParaRPr lang="en-MY" sz="1000" b="1" dirty="0">
                        <a:solidFill>
                          <a:schemeClr val="tx1"/>
                        </a:solidFill>
                      </a:endParaRPr>
                    </a:p>
                  </a:txBody>
                  <a:tcPr>
                    <a:solidFill>
                      <a:schemeClr val="accent2">
                        <a:lumMod val="75000"/>
                      </a:schemeClr>
                    </a:solidFill>
                  </a:tcPr>
                </a:tc>
              </a:tr>
            </a:tbl>
          </a:graphicData>
        </a:graphic>
      </p:graphicFrame>
      <p:graphicFrame>
        <p:nvGraphicFramePr>
          <p:cNvPr id="2" name="Table 1"/>
          <p:cNvGraphicFramePr>
            <a:graphicFrameLocks noGrp="1"/>
          </p:cNvGraphicFramePr>
          <p:nvPr>
            <p:extLst>
              <p:ext uri="{D42A27DB-BD31-4B8C-83A1-F6EECF244321}">
                <p14:modId xmlns:p14="http://schemas.microsoft.com/office/powerpoint/2010/main" val="2575552649"/>
              </p:ext>
            </p:extLst>
          </p:nvPr>
        </p:nvGraphicFramePr>
        <p:xfrm>
          <a:off x="178020" y="5099368"/>
          <a:ext cx="11835960" cy="1615440"/>
        </p:xfrm>
        <a:graphic>
          <a:graphicData uri="http://schemas.openxmlformats.org/drawingml/2006/table">
            <a:tbl>
              <a:tblPr firstRow="1" bandRow="1">
                <a:tableStyleId>{5C22544A-7EE6-4342-B048-85BDC9FD1C3A}</a:tableStyleId>
              </a:tblPr>
              <a:tblGrid>
                <a:gridCol w="1552710"/>
                <a:gridCol w="4613894"/>
                <a:gridCol w="5669356"/>
              </a:tblGrid>
              <a:tr h="577549">
                <a:tc>
                  <a:txBody>
                    <a:bodyPr/>
                    <a:lstStyle/>
                    <a:p>
                      <a:r>
                        <a:rPr lang="en-MY" sz="1000" b="1" i="0" u="none" strike="noStrike" kern="1200" dirty="0" smtClean="0">
                          <a:solidFill>
                            <a:schemeClr val="tx1"/>
                          </a:solidFill>
                          <a:effectLst/>
                          <a:latin typeface="+mn-lt"/>
                          <a:ea typeface="+mn-ea"/>
                          <a:cs typeface="+mn-cs"/>
                        </a:rPr>
                        <a:t>5) QIROAT AASIM</a:t>
                      </a:r>
                    </a:p>
                    <a:p>
                      <a:r>
                        <a:rPr lang="en-MY" sz="1000" b="1" i="0" u="none" strike="noStrike" kern="1200" dirty="0" smtClean="0">
                          <a:solidFill>
                            <a:schemeClr val="tx1"/>
                          </a:solidFill>
                          <a:effectLst/>
                          <a:latin typeface="+mn-lt"/>
                          <a:ea typeface="+mn-ea"/>
                          <a:cs typeface="+mn-cs"/>
                        </a:rPr>
                        <a:t>RIWAYAT</a:t>
                      </a:r>
                      <a:endParaRPr lang="en-MY" sz="1000" b="1" dirty="0" smtClean="0">
                        <a:solidFill>
                          <a:schemeClr val="tx1"/>
                        </a:solidFill>
                      </a:endParaRP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SYU'BAH</a:t>
                      </a: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HAFS</a:t>
                      </a:r>
                      <a:endParaRPr lang="en-MY" sz="1000" b="1" kern="1200" dirty="0" smtClean="0">
                        <a:solidFill>
                          <a:schemeClr val="tx1"/>
                        </a:solidFill>
                        <a:effectLst/>
                        <a:latin typeface="+mn-lt"/>
                        <a:ea typeface="+mn-ea"/>
                        <a:cs typeface="+mn-cs"/>
                      </a:endParaRPr>
                    </a:p>
                  </a:txBody>
                  <a:tcPr>
                    <a:solidFill>
                      <a:schemeClr val="accent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SYUKBAH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READ MAD JAIZ MUNFASSIL</a:t>
                      </a:r>
                      <a:r>
                        <a:rPr lang="en-MY" sz="1000" b="1" baseline="0" dirty="0" smtClean="0">
                          <a:solidFill>
                            <a:schemeClr val="tx1"/>
                          </a:solidFill>
                        </a:rPr>
                        <a:t> </a:t>
                      </a:r>
                      <a:r>
                        <a:rPr lang="en-MY" sz="1000" b="1" dirty="0" smtClean="0">
                          <a:solidFill>
                            <a:schemeClr val="tx1"/>
                          </a:solidFill>
                        </a:rPr>
                        <a:t>4/5 HARAKAT.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ADDING FATEH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ADDING EMALHA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ADDING EDGHAM.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HAFS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READ MAD WAJIB MUTTASSIL</a:t>
                      </a:r>
                      <a:r>
                        <a:rPr lang="en-MY" sz="1000" b="1" baseline="0" dirty="0" smtClean="0">
                          <a:solidFill>
                            <a:schemeClr val="tx1"/>
                          </a:solidFill>
                        </a:rPr>
                        <a:t> </a:t>
                      </a:r>
                      <a:r>
                        <a:rPr lang="en-MY" sz="1000" b="1" dirty="0" smtClean="0">
                          <a:solidFill>
                            <a:schemeClr val="tx1"/>
                          </a:solidFill>
                        </a:rPr>
                        <a:t>4/5 HARAKAT</a:t>
                      </a:r>
                    </a:p>
                    <a:p>
                      <a:pPr marL="171450" indent="-171450">
                        <a:buFont typeface="Arial" panose="020B0604020202020204" pitchFamily="34" charset="0"/>
                        <a:buChar char="•"/>
                      </a:pPr>
                      <a:r>
                        <a:rPr lang="en-MY" sz="1000" b="1" baseline="0" dirty="0" smtClean="0">
                          <a:solidFill>
                            <a:schemeClr val="tx1"/>
                          </a:solidFill>
                        </a:rPr>
                        <a:t>READ </a:t>
                      </a:r>
                      <a:r>
                        <a:rPr lang="ar-AE" sz="1000" b="1" baseline="0" dirty="0" smtClean="0">
                          <a:solidFill>
                            <a:schemeClr val="tx1"/>
                          </a:solidFill>
                        </a:rPr>
                        <a:t>لاإله إلا اللّه واللّه أكبر</a:t>
                      </a:r>
                      <a:r>
                        <a:rPr lang="en-MY" sz="1000" b="1" baseline="0" dirty="0" smtClean="0">
                          <a:solidFill>
                            <a:schemeClr val="tx1"/>
                          </a:solidFill>
                        </a:rPr>
                        <a:t> OR </a:t>
                      </a:r>
                      <a:r>
                        <a:rPr lang="ar-AE" sz="1000" b="1" baseline="0" dirty="0" smtClean="0">
                          <a:solidFill>
                            <a:schemeClr val="tx1"/>
                          </a:solidFill>
                        </a:rPr>
                        <a:t>اللّه أكبر</a:t>
                      </a:r>
                      <a:r>
                        <a:rPr lang="en-MY" sz="1000" b="1" baseline="0" dirty="0" smtClean="0">
                          <a:solidFill>
                            <a:schemeClr val="tx1"/>
                          </a:solidFill>
                        </a:rPr>
                        <a:t> OR </a:t>
                      </a:r>
                      <a:r>
                        <a:rPr lang="ar-AE" sz="1000" b="1" baseline="0" dirty="0" smtClean="0">
                          <a:solidFill>
                            <a:schemeClr val="tx1"/>
                          </a:solidFill>
                        </a:rPr>
                        <a:t>لاإله إلا اللّه واللّه أكبر وللّه الحمد</a:t>
                      </a:r>
                      <a:endParaRPr lang="en-MY" sz="1000" b="1" baseline="0" dirty="0" smtClean="0">
                        <a:solidFill>
                          <a:schemeClr val="tx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NO TAKBIR</a:t>
                      </a:r>
                      <a:endParaRPr lang="en-MY" sz="1000" b="1" baseline="0" dirty="0" smtClean="0">
                        <a:solidFill>
                          <a:schemeClr val="tx1"/>
                        </a:solidFill>
                      </a:endParaRPr>
                    </a:p>
                  </a:txBody>
                  <a:tcPr>
                    <a:solidFill>
                      <a:schemeClr val="accent2">
                        <a:lumMod val="50000"/>
                      </a:schemeClr>
                    </a:solidFill>
                  </a:tcPr>
                </a:tc>
                <a:tc>
                  <a:txBody>
                    <a:bodyPr/>
                    <a:lstStyle/>
                    <a:p>
                      <a:r>
                        <a:rPr lang="en-MY" sz="1000" b="1" dirty="0" smtClean="0">
                          <a:solidFill>
                            <a:schemeClr val="tx1"/>
                          </a:solidFill>
                        </a:rPr>
                        <a:t>SYUKBAH :</a:t>
                      </a:r>
                    </a:p>
                    <a:p>
                      <a:pPr marL="171450" indent="-171450">
                        <a:buFont typeface="Arial" panose="020B0604020202020204" pitchFamily="34" charset="0"/>
                        <a:buChar char="•"/>
                      </a:pPr>
                      <a:r>
                        <a:rPr lang="en-MY" sz="1000" b="1" dirty="0" smtClean="0">
                          <a:solidFill>
                            <a:schemeClr val="tx1"/>
                          </a:solidFill>
                        </a:rPr>
                        <a:t>MAD JAIZ</a:t>
                      </a:r>
                      <a:r>
                        <a:rPr lang="en-MY" sz="1000" b="1" baseline="0" dirty="0" smtClean="0">
                          <a:solidFill>
                            <a:schemeClr val="tx1"/>
                          </a:solidFill>
                        </a:rPr>
                        <a:t>  MUNFASSIL </a:t>
                      </a:r>
                      <a:r>
                        <a:rPr lang="en-MY" sz="1000" b="1" dirty="0" smtClean="0">
                          <a:solidFill>
                            <a:schemeClr val="tx1"/>
                          </a:solidFill>
                        </a:rPr>
                        <a:t>4 OR 2</a:t>
                      </a:r>
                      <a:r>
                        <a:rPr lang="en-MY" sz="1000" b="1" baseline="0" dirty="0" smtClean="0">
                          <a:solidFill>
                            <a:schemeClr val="tx1"/>
                          </a:solidFill>
                        </a:rPr>
                        <a:t>. </a:t>
                      </a:r>
                      <a:r>
                        <a:rPr lang="en-MY" sz="1000" b="1" dirty="0" smtClean="0">
                          <a:solidFill>
                            <a:schemeClr val="tx1"/>
                          </a:solidFill>
                        </a:rPr>
                        <a:t>4 TAKES PREFERENCE IN READING FOLLOWED BY 2.</a:t>
                      </a:r>
                    </a:p>
                    <a:p>
                      <a:pPr marL="171450" indent="-171450">
                        <a:buFont typeface="Arial" panose="020B0604020202020204" pitchFamily="34" charset="0"/>
                        <a:buChar char="•"/>
                      </a:pPr>
                      <a:r>
                        <a:rPr lang="en-MY" sz="1000" b="1" dirty="0" smtClean="0">
                          <a:solidFill>
                            <a:schemeClr val="tx1"/>
                          </a:solidFill>
                        </a:rPr>
                        <a:t>HAS IMALAH IN (</a:t>
                      </a:r>
                      <a:r>
                        <a:rPr lang="ar-AE" sz="1000" b="1" dirty="0" smtClean="0">
                          <a:solidFill>
                            <a:schemeClr val="tx1"/>
                          </a:solidFill>
                        </a:rPr>
                        <a:t>بلي ـــــ يا بشري</a:t>
                      </a:r>
                      <a:r>
                        <a:rPr lang="en-MY" sz="1000" b="1" dirty="0" smtClean="0">
                          <a:solidFill>
                            <a:schemeClr val="tx1"/>
                          </a:solidFill>
                        </a:rPr>
                        <a:t>).</a:t>
                      </a:r>
                    </a:p>
                    <a:p>
                      <a:pPr marL="171450" indent="-171450">
                        <a:buFont typeface="Arial" panose="020B0604020202020204" pitchFamily="34" charset="0"/>
                        <a:buChar char="•"/>
                      </a:pPr>
                      <a:r>
                        <a:rPr lang="en-MY" sz="1000" b="1" dirty="0" smtClean="0">
                          <a:solidFill>
                            <a:schemeClr val="tx1"/>
                          </a:solidFill>
                        </a:rPr>
                        <a:t>HAS FATAHAH IN (</a:t>
                      </a:r>
                      <a:r>
                        <a:rPr lang="ar-AE" sz="1000" b="1" dirty="0" smtClean="0">
                          <a:solidFill>
                            <a:schemeClr val="tx1"/>
                          </a:solidFill>
                        </a:rPr>
                        <a:t>سوي ــــــ سدي ــــــ رمي</a:t>
                      </a:r>
                      <a:r>
                        <a:rPr lang="en-MY" sz="1000" b="1" dirty="0" smtClean="0">
                          <a:solidFill>
                            <a:schemeClr val="tx1"/>
                          </a:solidFill>
                        </a:rPr>
                        <a:t>).</a:t>
                      </a:r>
                    </a:p>
                    <a:p>
                      <a:pPr marL="171450" indent="-171450">
                        <a:buFont typeface="Arial" panose="020B0604020202020204" pitchFamily="34" charset="0"/>
                        <a:buChar char="•"/>
                      </a:pPr>
                      <a:r>
                        <a:rPr lang="en-MY" sz="1000" b="1" dirty="0" smtClean="0">
                          <a:solidFill>
                            <a:schemeClr val="tx1"/>
                          </a:solidFill>
                        </a:rPr>
                        <a:t>HAS IZHAR IN (</a:t>
                      </a:r>
                      <a:r>
                        <a:rPr lang="ar-AE" sz="1000" b="1" dirty="0" smtClean="0">
                          <a:solidFill>
                            <a:schemeClr val="tx1"/>
                          </a:solidFill>
                        </a:rPr>
                        <a:t>اركبب معنا</a:t>
                      </a:r>
                      <a:r>
                        <a:rPr lang="en-MY" sz="1000" b="1" dirty="0" smtClean="0">
                          <a:solidFill>
                            <a:schemeClr val="tx1"/>
                          </a:solidFill>
                        </a:rPr>
                        <a:t>) &amp;</a:t>
                      </a:r>
                      <a:r>
                        <a:rPr lang="en-MY" sz="1000" b="1" baseline="0" dirty="0" smtClean="0">
                          <a:solidFill>
                            <a:schemeClr val="tx1"/>
                          </a:solidFill>
                        </a:rPr>
                        <a:t> (</a:t>
                      </a:r>
                      <a:r>
                        <a:rPr lang="ar-AE" sz="1000" b="1" baseline="0" dirty="0" smtClean="0">
                          <a:solidFill>
                            <a:schemeClr val="tx1"/>
                          </a:solidFill>
                        </a:rPr>
                        <a:t>يلهث ذلك</a:t>
                      </a:r>
                      <a:r>
                        <a:rPr lang="en-MY" sz="1000" b="1" baseline="0" dirty="0" smtClean="0">
                          <a:solidFill>
                            <a:schemeClr val="tx1"/>
                          </a:solidFill>
                        </a:rPr>
                        <a:t>).</a:t>
                      </a:r>
                      <a:endParaRPr lang="en-MY" sz="1000" b="1" dirty="0" smtClean="0">
                        <a:solidFill>
                          <a:schemeClr val="tx1"/>
                        </a:solidFill>
                      </a:endParaRPr>
                    </a:p>
                    <a:p>
                      <a:endParaRPr lang="en-MY" sz="1000" b="1" dirty="0" smtClean="0">
                        <a:solidFill>
                          <a:schemeClr val="tx1"/>
                        </a:solidFill>
                      </a:endParaRPr>
                    </a:p>
                    <a:p>
                      <a:r>
                        <a:rPr lang="en-MY" sz="1000" b="1" dirty="0" smtClean="0">
                          <a:solidFill>
                            <a:schemeClr val="tx1"/>
                          </a:solidFill>
                        </a:rPr>
                        <a:t>HAFS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READ MAD WAJIB MUTTASSIL 4 HARAKAT.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baseline="0" dirty="0" smtClean="0">
                          <a:solidFill>
                            <a:schemeClr val="tx1"/>
                          </a:solidFill>
                        </a:rPr>
                        <a:t>DURING KHATAM AL-QURAN (TAKBIR KHAS).</a:t>
                      </a:r>
                      <a:endParaRPr lang="ar-AE" sz="1000" b="1" baseline="0" dirty="0" smtClean="0">
                        <a:solidFill>
                          <a:schemeClr val="tx1"/>
                        </a:solidFill>
                      </a:endParaRPr>
                    </a:p>
                    <a:p>
                      <a:pPr marL="285750" indent="-285750">
                        <a:buFont typeface="Arial" panose="020B0604020202020204" pitchFamily="34" charset="0"/>
                        <a:buChar char="•"/>
                      </a:pPr>
                      <a:r>
                        <a:rPr lang="en-MY" sz="1000" b="1" dirty="0" smtClean="0">
                          <a:solidFill>
                            <a:schemeClr val="tx1"/>
                          </a:solidFill>
                        </a:rPr>
                        <a:t>TAKBIR EVERY SURAH (TAKBIR AM) FOLLOWED BY BASMILLAH.</a:t>
                      </a:r>
                    </a:p>
                  </a:txBody>
                  <a:tcPr>
                    <a:solidFill>
                      <a:schemeClr val="accent2">
                        <a:lumMod val="50000"/>
                      </a:schemeClr>
                    </a:solidFill>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560208522"/>
              </p:ext>
            </p:extLst>
          </p:nvPr>
        </p:nvGraphicFramePr>
        <p:xfrm>
          <a:off x="178020" y="3941128"/>
          <a:ext cx="11835960" cy="1158240"/>
        </p:xfrm>
        <a:graphic>
          <a:graphicData uri="http://schemas.openxmlformats.org/drawingml/2006/table">
            <a:tbl>
              <a:tblPr firstRow="1" bandRow="1">
                <a:tableStyleId>{5C22544A-7EE6-4342-B048-85BDC9FD1C3A}</a:tableStyleId>
              </a:tblPr>
              <a:tblGrid>
                <a:gridCol w="1552710"/>
                <a:gridCol w="4613894"/>
                <a:gridCol w="5669356"/>
              </a:tblGrid>
              <a:tr h="1124728">
                <a:tc>
                  <a:txBody>
                    <a:bodyPr/>
                    <a:lstStyle/>
                    <a:p>
                      <a:r>
                        <a:rPr lang="en-MY" sz="1000" b="1" i="0" u="none" strike="noStrike" kern="1200" dirty="0" smtClean="0">
                          <a:solidFill>
                            <a:schemeClr val="tx1"/>
                          </a:solidFill>
                          <a:effectLst/>
                          <a:latin typeface="+mn-lt"/>
                          <a:ea typeface="+mn-ea"/>
                          <a:cs typeface="+mn-cs"/>
                        </a:rPr>
                        <a:t>4) QIROAT IBNU AMIR</a:t>
                      </a:r>
                    </a:p>
                    <a:p>
                      <a:r>
                        <a:rPr lang="en-MY" sz="1000" b="1" i="0" u="none" strike="noStrike" kern="1200" dirty="0" smtClean="0">
                          <a:solidFill>
                            <a:schemeClr val="tx1"/>
                          </a:solidFill>
                          <a:effectLst/>
                          <a:latin typeface="+mn-lt"/>
                          <a:ea typeface="+mn-ea"/>
                          <a:cs typeface="+mn-cs"/>
                        </a:rPr>
                        <a:t>RIWAYAT</a:t>
                      </a:r>
                      <a:endParaRPr lang="en-MY" sz="1000" b="1" dirty="0" smtClean="0">
                        <a:solidFill>
                          <a:schemeClr val="tx1"/>
                        </a:solidFill>
                      </a:endParaRP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HISYAM</a:t>
                      </a:r>
                      <a:endParaRPr lang="en-MY" sz="1000" b="1"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IBNU ZAKWAN</a:t>
                      </a:r>
                      <a:endParaRPr lang="en-MY" sz="1000" b="1" kern="1200" dirty="0" smtClean="0">
                        <a:solidFill>
                          <a:schemeClr val="tx1"/>
                        </a:solidFill>
                        <a:effectLst/>
                        <a:latin typeface="+mn-lt"/>
                        <a:ea typeface="+mn-ea"/>
                        <a:cs typeface="+mn-cs"/>
                      </a:endParaRPr>
                    </a:p>
                  </a:txBody>
                  <a:tcPr>
                    <a:solidFill>
                      <a:schemeClr val="accent2">
                        <a:lumMod val="75000"/>
                      </a:schemeClr>
                    </a:solidFill>
                  </a:tcPr>
                </a:tc>
                <a:tc>
                  <a:txBody>
                    <a:bodyPr/>
                    <a:lstStyle/>
                    <a:p>
                      <a:r>
                        <a:rPr lang="en-MY" sz="1000" b="1" dirty="0" smtClean="0">
                          <a:solidFill>
                            <a:schemeClr val="tx1"/>
                          </a:solidFill>
                        </a:rPr>
                        <a:t>HISYAM :</a:t>
                      </a:r>
                    </a:p>
                    <a:p>
                      <a:pPr marL="171450" indent="-171450">
                        <a:buFont typeface="Arial" panose="020B0604020202020204" pitchFamily="34" charset="0"/>
                        <a:buChar char="•"/>
                      </a:pPr>
                      <a:r>
                        <a:rPr lang="en-MY" sz="1000" b="1" dirty="0" smtClean="0">
                          <a:solidFill>
                            <a:schemeClr val="tx1"/>
                          </a:solidFill>
                        </a:rPr>
                        <a:t>NO SAKTAH.</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BILAGHUNNAH FOR “NUN MATI” AND TANWIN WHEN</a:t>
                      </a:r>
                      <a:r>
                        <a:rPr lang="en-MY" sz="1000" b="1" baseline="0" dirty="0" smtClean="0">
                          <a:solidFill>
                            <a:schemeClr val="tx1"/>
                          </a:solidFill>
                        </a:rPr>
                        <a:t> MEET</a:t>
                      </a:r>
                      <a:r>
                        <a:rPr lang="en-MY" sz="1000" b="1" dirty="0" smtClean="0">
                          <a:solidFill>
                            <a:schemeClr val="tx1"/>
                          </a:solidFill>
                        </a:rPr>
                        <a:t> LAM AND RA.</a:t>
                      </a:r>
                    </a:p>
                    <a:p>
                      <a:endParaRPr lang="en-MY" sz="1000" b="1" baseline="0" dirty="0" smtClean="0">
                        <a:solidFill>
                          <a:schemeClr val="tx1"/>
                        </a:solidFill>
                      </a:endParaRPr>
                    </a:p>
                    <a:p>
                      <a:r>
                        <a:rPr lang="en-MY" sz="1000" b="1" baseline="0" dirty="0" smtClean="0">
                          <a:solidFill>
                            <a:schemeClr val="tx1"/>
                          </a:solidFill>
                        </a:rPr>
                        <a:t>IBNU ZAKWAN :</a:t>
                      </a:r>
                    </a:p>
                    <a:p>
                      <a:pPr marL="171450" indent="-171450">
                        <a:buFont typeface="Arial" panose="020B0604020202020204" pitchFamily="34" charset="0"/>
                        <a:buChar char="•"/>
                      </a:pPr>
                      <a:r>
                        <a:rPr lang="en-MY" sz="1000" b="1" baseline="0" dirty="0" smtClean="0">
                          <a:solidFill>
                            <a:schemeClr val="tx1"/>
                          </a:solidFill>
                        </a:rPr>
                        <a:t>READ MUNFASIL 4 HARAKAT.</a:t>
                      </a:r>
                      <a:endParaRPr lang="en-MY" sz="1000" b="1" dirty="0">
                        <a:solidFill>
                          <a:schemeClr val="tx1"/>
                        </a:solidFill>
                      </a:endParaRPr>
                    </a:p>
                  </a:txBody>
                  <a:tcPr>
                    <a:solidFill>
                      <a:schemeClr val="accent2">
                        <a:lumMod val="75000"/>
                      </a:schemeClr>
                    </a:solidFill>
                  </a:tcPr>
                </a:tc>
                <a:tc>
                  <a:txBody>
                    <a:bodyPr/>
                    <a:lstStyle/>
                    <a:p>
                      <a:r>
                        <a:rPr lang="en-MY" sz="1000" b="1" dirty="0" smtClean="0">
                          <a:solidFill>
                            <a:schemeClr val="tx1"/>
                          </a:solidFill>
                        </a:rPr>
                        <a:t>HISYAM :</a:t>
                      </a:r>
                    </a:p>
                    <a:p>
                      <a:pPr marL="171450" indent="-171450">
                        <a:buFont typeface="Arial" panose="020B0604020202020204" pitchFamily="34" charset="0"/>
                        <a:buChar char="•"/>
                      </a:pPr>
                      <a:r>
                        <a:rPr lang="en-MY" sz="1000" b="1" dirty="0" smtClean="0">
                          <a:solidFill>
                            <a:schemeClr val="tx1"/>
                          </a:solidFill>
                        </a:rPr>
                        <a:t>HAVE SAKTAH KHAS AND MUTLAK.</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baseline="0" dirty="0" smtClean="0">
                          <a:solidFill>
                            <a:schemeClr val="tx1"/>
                          </a:solidFill>
                        </a:rPr>
                        <a:t>READ 2 HARAKAT.</a:t>
                      </a:r>
                      <a:endParaRPr lang="en-MY" sz="1000" b="1" dirty="0" smtClean="0">
                        <a:solidFill>
                          <a:schemeClr val="tx1"/>
                        </a:solidFill>
                      </a:endParaRPr>
                    </a:p>
                    <a:p>
                      <a:endParaRPr lang="en-MY" sz="1000" b="1" dirty="0" smtClean="0">
                        <a:solidFill>
                          <a:schemeClr val="tx1"/>
                        </a:solidFill>
                      </a:endParaRPr>
                    </a:p>
                    <a:p>
                      <a:r>
                        <a:rPr lang="en-MY" sz="1000" b="1" dirty="0" smtClean="0">
                          <a:solidFill>
                            <a:schemeClr val="tx1"/>
                          </a:solidFill>
                        </a:rPr>
                        <a:t>ZAKWAN :</a:t>
                      </a:r>
                    </a:p>
                    <a:p>
                      <a:pPr marL="171450" indent="-171450">
                        <a:buFont typeface="Arial" panose="020B0604020202020204" pitchFamily="34" charset="0"/>
                        <a:buChar char="•"/>
                      </a:pPr>
                      <a:r>
                        <a:rPr lang="en-MY" sz="1000" b="1" baseline="0" dirty="0" smtClean="0">
                          <a:solidFill>
                            <a:schemeClr val="tx1"/>
                          </a:solidFill>
                        </a:rPr>
                        <a:t>READ MUNFASIL 6 HARAKAT.</a:t>
                      </a:r>
                    </a:p>
                    <a:p>
                      <a:pPr marL="171450" indent="-171450">
                        <a:buFont typeface="Arial" panose="020B0604020202020204" pitchFamily="34" charset="0"/>
                        <a:buChar char="•"/>
                      </a:pPr>
                      <a:r>
                        <a:rPr lang="en-MY" sz="1000" b="1" baseline="0" dirty="0" smtClean="0">
                          <a:solidFill>
                            <a:schemeClr val="tx1"/>
                          </a:solidFill>
                        </a:rPr>
                        <a:t>SAKTAH FOR KHAS.</a:t>
                      </a:r>
                    </a:p>
                  </a:txBody>
                  <a:tcPr>
                    <a:solidFill>
                      <a:schemeClr val="accent2">
                        <a:lumMod val="75000"/>
                      </a:schemeClr>
                    </a:solidFill>
                  </a:tcP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75771371"/>
              </p:ext>
            </p:extLst>
          </p:nvPr>
        </p:nvGraphicFramePr>
        <p:xfrm>
          <a:off x="178020" y="3240088"/>
          <a:ext cx="11835960" cy="701040"/>
        </p:xfrm>
        <a:graphic>
          <a:graphicData uri="http://schemas.openxmlformats.org/drawingml/2006/table">
            <a:tbl>
              <a:tblPr firstRow="1" bandRow="1">
                <a:tableStyleId>{5C22544A-7EE6-4342-B048-85BDC9FD1C3A}</a:tableStyleId>
              </a:tblPr>
              <a:tblGrid>
                <a:gridCol w="1552710"/>
                <a:gridCol w="4613894"/>
                <a:gridCol w="5669356"/>
              </a:tblGrid>
              <a:tr h="680757">
                <a:tc>
                  <a:txBody>
                    <a:bodyPr/>
                    <a:lstStyle/>
                    <a:p>
                      <a:r>
                        <a:rPr lang="en-MY" sz="1000" b="1" i="0" u="none" strike="noStrike" kern="1200" dirty="0" smtClean="0">
                          <a:solidFill>
                            <a:schemeClr val="tx1"/>
                          </a:solidFill>
                          <a:effectLst/>
                          <a:latin typeface="+mn-lt"/>
                          <a:ea typeface="+mn-ea"/>
                          <a:cs typeface="+mn-cs"/>
                        </a:rPr>
                        <a:t>3) QIROAT ABU AMRU</a:t>
                      </a:r>
                    </a:p>
                    <a:p>
                      <a:r>
                        <a:rPr lang="en-MY" sz="1000" b="1" i="0" u="none" strike="noStrike" kern="1200" dirty="0" smtClean="0">
                          <a:solidFill>
                            <a:schemeClr val="tx1"/>
                          </a:solidFill>
                          <a:effectLst/>
                          <a:latin typeface="+mn-lt"/>
                          <a:ea typeface="+mn-ea"/>
                          <a:cs typeface="+mn-cs"/>
                        </a:rPr>
                        <a:t>RIWAYAT</a:t>
                      </a:r>
                      <a:endParaRPr lang="en-MY" sz="1000" b="1" dirty="0" smtClean="0">
                        <a:solidFill>
                          <a:schemeClr val="tx1"/>
                        </a:solidFill>
                      </a:endParaRP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AD-DURI</a:t>
                      </a:r>
                      <a:endParaRPr lang="en-MY" sz="1000" b="1"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AS-SUSI</a:t>
                      </a:r>
                      <a:endParaRPr lang="en-MY" sz="1000" b="1" kern="1200" dirty="0" smtClean="0">
                        <a:solidFill>
                          <a:schemeClr val="tx1"/>
                        </a:solidFill>
                        <a:effectLst/>
                        <a:latin typeface="+mn-lt"/>
                        <a:ea typeface="+mn-ea"/>
                        <a:cs typeface="+mn-cs"/>
                      </a:endParaRPr>
                    </a:p>
                  </a:txBody>
                  <a:tcPr>
                    <a:solidFill>
                      <a:schemeClr val="accent2">
                        <a:lumMod val="60000"/>
                        <a:lumOff val="4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BILAGHUNNAH FOR “NUN MATI” AND TANWIN WHEN</a:t>
                      </a:r>
                      <a:r>
                        <a:rPr lang="en-MY" sz="1000" b="1" baseline="0" dirty="0" smtClean="0">
                          <a:solidFill>
                            <a:schemeClr val="tx1"/>
                          </a:solidFill>
                        </a:rPr>
                        <a:t> MEET</a:t>
                      </a:r>
                      <a:r>
                        <a:rPr lang="en-MY" sz="1000" b="1" dirty="0" smtClean="0">
                          <a:solidFill>
                            <a:schemeClr val="tx1"/>
                          </a:solidFill>
                        </a:rPr>
                        <a:t> LAM AND RA.</a:t>
                      </a:r>
                    </a:p>
                    <a:p>
                      <a:pPr marL="171450" indent="-171450">
                        <a:buFont typeface="Arial" panose="020B0604020202020204" pitchFamily="34" charset="0"/>
                        <a:buChar char="•"/>
                      </a:pPr>
                      <a:r>
                        <a:rPr lang="en-MY" sz="1000" b="1" dirty="0" smtClean="0">
                          <a:solidFill>
                            <a:schemeClr val="tx1"/>
                          </a:solidFill>
                        </a:rPr>
                        <a:t>TAQLIL</a:t>
                      </a:r>
                    </a:p>
                  </a:txBody>
                  <a:tcPr>
                    <a:solidFill>
                      <a:schemeClr val="accent2">
                        <a:lumMod val="60000"/>
                        <a:lumOff val="4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GHUNNAH (DENGUNG) FOR “NUN MATI” AND TANWIN WHEN MEET LAM AND RA.</a:t>
                      </a:r>
                    </a:p>
                    <a:p>
                      <a:pPr marL="171450" indent="-171450">
                        <a:buFont typeface="Arial" panose="020B0604020202020204" pitchFamily="34" charset="0"/>
                        <a:buChar char="•"/>
                      </a:pPr>
                      <a:r>
                        <a:rPr lang="en-MY" sz="1000" b="1" dirty="0" smtClean="0">
                          <a:solidFill>
                            <a:schemeClr val="tx1"/>
                          </a:solidFill>
                        </a:rPr>
                        <a:t>FATHAH TASHIL AND IMALAH AD DUNYA.</a:t>
                      </a:r>
                      <a:endParaRPr lang="en-MY" sz="1000" b="1" dirty="0">
                        <a:solidFill>
                          <a:schemeClr val="tx1"/>
                        </a:solidFill>
                      </a:endParaRPr>
                    </a:p>
                  </a:txBody>
                  <a:tcPr>
                    <a:solidFill>
                      <a:schemeClr val="accent2">
                        <a:lumMod val="60000"/>
                        <a:lumOff val="40000"/>
                      </a:schemeClr>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236645475"/>
              </p:ext>
            </p:extLst>
          </p:nvPr>
        </p:nvGraphicFramePr>
        <p:xfrm>
          <a:off x="178020" y="2386648"/>
          <a:ext cx="11835960" cy="853440"/>
        </p:xfrm>
        <a:graphic>
          <a:graphicData uri="http://schemas.openxmlformats.org/drawingml/2006/table">
            <a:tbl>
              <a:tblPr firstRow="1" bandRow="1">
                <a:tableStyleId>{5C22544A-7EE6-4342-B048-85BDC9FD1C3A}</a:tableStyleId>
              </a:tblPr>
              <a:tblGrid>
                <a:gridCol w="1552710"/>
                <a:gridCol w="4613894"/>
                <a:gridCol w="5669356"/>
              </a:tblGrid>
              <a:tr h="828747">
                <a:tc>
                  <a:txBody>
                    <a:bodyPr/>
                    <a:lstStyle/>
                    <a:p>
                      <a:r>
                        <a:rPr lang="en-MY" sz="1000" b="1" i="0" u="none" strike="noStrike" kern="1200" dirty="0" smtClean="0">
                          <a:solidFill>
                            <a:schemeClr val="tx1"/>
                          </a:solidFill>
                          <a:effectLst/>
                          <a:latin typeface="+mn-lt"/>
                          <a:ea typeface="+mn-ea"/>
                          <a:cs typeface="+mn-cs"/>
                        </a:rPr>
                        <a:t>2) QIROAT IBNU KATHIR</a:t>
                      </a:r>
                      <a:endParaRPr lang="en-MY" sz="1000" b="1" dirty="0" smtClean="0">
                        <a:solidFill>
                          <a:schemeClr val="tx1"/>
                        </a:solidFill>
                      </a:endParaRPr>
                    </a:p>
                    <a:p>
                      <a:r>
                        <a:rPr lang="en-MY" sz="1000" b="1" i="0" u="none" strike="noStrike" kern="1200" dirty="0" smtClean="0">
                          <a:solidFill>
                            <a:schemeClr val="tx1"/>
                          </a:solidFill>
                          <a:effectLst/>
                          <a:latin typeface="+mn-lt"/>
                          <a:ea typeface="+mn-ea"/>
                          <a:cs typeface="+mn-cs"/>
                        </a:rPr>
                        <a:t>RIWAYAT</a:t>
                      </a: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AL-BAZZI</a:t>
                      </a:r>
                      <a:endParaRPr lang="en-MY" sz="1000" b="1"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QUNBUL</a:t>
                      </a:r>
                      <a:endParaRPr lang="en-MY" sz="1000" b="1" kern="1200" dirty="0" smtClean="0">
                        <a:solidFill>
                          <a:schemeClr val="tx1"/>
                        </a:solidFill>
                        <a:effectLst/>
                        <a:latin typeface="+mn-lt"/>
                        <a:ea typeface="+mn-ea"/>
                        <a:cs typeface="+mn-cs"/>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AL-BAZZI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BILAGHUNNAH FOR “NUN MATI” AND TANWIN WHEN</a:t>
                      </a:r>
                      <a:r>
                        <a:rPr lang="en-MY" sz="1000" b="1" baseline="0" dirty="0" smtClean="0">
                          <a:solidFill>
                            <a:schemeClr val="tx1"/>
                          </a:solidFill>
                        </a:rPr>
                        <a:t> MEET</a:t>
                      </a:r>
                      <a:r>
                        <a:rPr lang="en-MY" sz="1000" b="1" dirty="0" smtClean="0">
                          <a:solidFill>
                            <a:schemeClr val="tx1"/>
                          </a:solidFill>
                        </a:rPr>
                        <a:t> LAM AND 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QUNBUL</a:t>
                      </a:r>
                      <a:r>
                        <a:rPr lang="en-MY" sz="1000" b="1" baseline="0" dirty="0" smtClean="0">
                          <a:solidFill>
                            <a:schemeClr val="tx1"/>
                          </a:solidFill>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baseline="0" dirty="0" smtClean="0">
                          <a:solidFill>
                            <a:schemeClr val="tx1"/>
                          </a:solidFill>
                        </a:rPr>
                        <a:t>TASHIL AND IBDAL.</a:t>
                      </a:r>
                      <a:endParaRPr lang="en-MY" sz="1000" b="1" dirty="0" smtClean="0">
                        <a:solidFill>
                          <a:schemeClr val="tx1"/>
                        </a:solidFill>
                      </a:endParaRPr>
                    </a:p>
                  </a:txBody>
                  <a:tcPr>
                    <a:solidFill>
                      <a:schemeClr val="accent2">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AL-BAZZI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GHUNNAH (DENGUNG) FOR “NUN MATI” AND TANWIN WHEN MEET LAM AND RA.</a:t>
                      </a:r>
                    </a:p>
                    <a:p>
                      <a:endParaRPr lang="en-MY" sz="1000" b="1" dirty="0" smtClean="0">
                        <a:solidFill>
                          <a:schemeClr val="tx1"/>
                        </a:solidFill>
                      </a:endParaRPr>
                    </a:p>
                    <a:p>
                      <a:r>
                        <a:rPr lang="en-MY" sz="1000" b="1" dirty="0" smtClean="0">
                          <a:solidFill>
                            <a:schemeClr val="tx1"/>
                          </a:solidFill>
                        </a:rPr>
                        <a:t>QUNBUL :</a:t>
                      </a:r>
                    </a:p>
                    <a:p>
                      <a:pPr marL="171450" indent="-171450">
                        <a:buFont typeface="Arial" panose="020B0604020202020204" pitchFamily="34" charset="0"/>
                        <a:buChar char="•"/>
                      </a:pPr>
                      <a:r>
                        <a:rPr lang="en-MY" sz="1000" b="1" dirty="0" smtClean="0">
                          <a:solidFill>
                            <a:schemeClr val="tx1"/>
                          </a:solidFill>
                        </a:rPr>
                        <a:t>TASHIL,</a:t>
                      </a:r>
                      <a:r>
                        <a:rPr lang="en-MY" sz="1000" b="1" baseline="0" dirty="0" smtClean="0">
                          <a:solidFill>
                            <a:schemeClr val="tx1"/>
                          </a:solidFill>
                        </a:rPr>
                        <a:t> IBDAL AND 3</a:t>
                      </a:r>
                      <a:r>
                        <a:rPr lang="en-MY" sz="1000" b="1" baseline="30000" dirty="0" smtClean="0">
                          <a:solidFill>
                            <a:schemeClr val="tx1"/>
                          </a:solidFill>
                        </a:rPr>
                        <a:t>RD</a:t>
                      </a:r>
                      <a:r>
                        <a:rPr lang="en-MY" sz="1000" b="1" baseline="0" dirty="0" smtClean="0">
                          <a:solidFill>
                            <a:schemeClr val="tx1"/>
                          </a:solidFill>
                        </a:rPr>
                        <a:t> WAJAH DELETE 1</a:t>
                      </a:r>
                      <a:r>
                        <a:rPr lang="en-MY" sz="1000" b="1" baseline="30000" dirty="0" smtClean="0">
                          <a:solidFill>
                            <a:schemeClr val="tx1"/>
                          </a:solidFill>
                        </a:rPr>
                        <a:t>ST</a:t>
                      </a:r>
                      <a:r>
                        <a:rPr lang="en-MY" sz="1000" b="1" baseline="0" dirty="0" smtClean="0">
                          <a:solidFill>
                            <a:schemeClr val="tx1"/>
                          </a:solidFill>
                        </a:rPr>
                        <a:t> HAMZAH.</a:t>
                      </a:r>
                      <a:endParaRPr lang="en-MY" sz="1000" b="1" dirty="0">
                        <a:solidFill>
                          <a:schemeClr val="tx1"/>
                        </a:solidFill>
                      </a:endParaRPr>
                    </a:p>
                  </a:txBody>
                  <a:tcPr>
                    <a:solidFill>
                      <a:schemeClr val="accent2">
                        <a:lumMod val="40000"/>
                        <a:lumOff val="60000"/>
                      </a:schemeClr>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3612986199"/>
              </p:ext>
            </p:extLst>
          </p:nvPr>
        </p:nvGraphicFramePr>
        <p:xfrm>
          <a:off x="178020" y="314008"/>
          <a:ext cx="11835960" cy="2072640"/>
        </p:xfrm>
        <a:graphic>
          <a:graphicData uri="http://schemas.openxmlformats.org/drawingml/2006/table">
            <a:tbl>
              <a:tblPr firstRow="1" bandRow="1">
                <a:tableStyleId>{5C22544A-7EE6-4342-B048-85BDC9FD1C3A}</a:tableStyleId>
              </a:tblPr>
              <a:tblGrid>
                <a:gridCol w="1552710"/>
                <a:gridCol w="4613894"/>
                <a:gridCol w="5669356"/>
              </a:tblGrid>
              <a:tr h="2012672">
                <a:tc>
                  <a:txBody>
                    <a:bodyPr/>
                    <a:lstStyle/>
                    <a:p>
                      <a:r>
                        <a:rPr lang="en-MY" sz="1000" b="1" i="0" u="none" strike="noStrike" kern="1200" dirty="0" smtClean="0">
                          <a:solidFill>
                            <a:schemeClr val="tx1"/>
                          </a:solidFill>
                          <a:effectLst/>
                          <a:latin typeface="+mn-lt"/>
                          <a:ea typeface="+mn-ea"/>
                          <a:cs typeface="+mn-cs"/>
                        </a:rPr>
                        <a:t>1) QIROAT NAFIQ</a:t>
                      </a:r>
                      <a:endParaRPr lang="en-MY" sz="1000" b="1" dirty="0" smtClean="0">
                        <a:solidFill>
                          <a:schemeClr val="tx1"/>
                        </a:solidFill>
                      </a:endParaRPr>
                    </a:p>
                    <a:p>
                      <a:r>
                        <a:rPr lang="en-MY" sz="1000" b="1" i="0" u="none" strike="noStrike" kern="1200" dirty="0" smtClean="0">
                          <a:solidFill>
                            <a:schemeClr val="tx1"/>
                          </a:solidFill>
                          <a:effectLst/>
                          <a:latin typeface="+mn-lt"/>
                          <a:ea typeface="+mn-ea"/>
                          <a:cs typeface="+mn-cs"/>
                        </a:rPr>
                        <a:t>RIWAYAT</a:t>
                      </a: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QOLOON</a:t>
                      </a:r>
                      <a:endParaRPr lang="en-MY" sz="1000" b="1"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MY" sz="1000" b="1" i="0" u="none" strike="noStrike" kern="1200" dirty="0" smtClean="0">
                          <a:solidFill>
                            <a:schemeClr val="tx1"/>
                          </a:solidFill>
                          <a:effectLst/>
                          <a:latin typeface="+mn-lt"/>
                          <a:ea typeface="+mn-ea"/>
                          <a:cs typeface="+mn-cs"/>
                        </a:rPr>
                        <a:t>WARSH</a:t>
                      </a:r>
                    </a:p>
                    <a:p>
                      <a:pPr marL="0" indent="0">
                        <a:buFontTx/>
                        <a:buNone/>
                      </a:pPr>
                      <a:r>
                        <a:rPr lang="en-MY" sz="1000" b="1" i="0" u="none" strike="noStrike" kern="1200" dirty="0" smtClean="0">
                          <a:solidFill>
                            <a:schemeClr val="tx1"/>
                          </a:solidFill>
                          <a:effectLst/>
                          <a:latin typeface="+mn-lt"/>
                          <a:ea typeface="+mn-ea"/>
                          <a:cs typeface="+mn-cs"/>
                        </a:rPr>
                        <a:t>      - ASHABANI</a:t>
                      </a:r>
                    </a:p>
                    <a:p>
                      <a:pPr marL="0" indent="0">
                        <a:buFontTx/>
                        <a:buNone/>
                      </a:pPr>
                      <a:r>
                        <a:rPr lang="en-MY" sz="1000" b="1" i="0" u="none" strike="noStrike" kern="1200" dirty="0" smtClean="0">
                          <a:solidFill>
                            <a:schemeClr val="tx1"/>
                          </a:solidFill>
                          <a:effectLst/>
                          <a:latin typeface="+mn-lt"/>
                          <a:ea typeface="+mn-ea"/>
                          <a:cs typeface="+mn-cs"/>
                        </a:rPr>
                        <a:t>      -</a:t>
                      </a:r>
                      <a:r>
                        <a:rPr lang="en-MY" sz="1000" b="1" i="0" u="none" strike="noStrike" kern="1200" baseline="0" dirty="0" smtClean="0">
                          <a:solidFill>
                            <a:schemeClr val="tx1"/>
                          </a:solidFill>
                          <a:effectLst/>
                          <a:latin typeface="+mn-lt"/>
                          <a:ea typeface="+mn-ea"/>
                          <a:cs typeface="+mn-cs"/>
                        </a:rPr>
                        <a:t> </a:t>
                      </a:r>
                      <a:r>
                        <a:rPr lang="en-MY" sz="1000" b="1" i="0" u="none" strike="noStrike" kern="1200" dirty="0" smtClean="0">
                          <a:solidFill>
                            <a:schemeClr val="tx1"/>
                          </a:solidFill>
                          <a:effectLst/>
                          <a:latin typeface="+mn-lt"/>
                          <a:ea typeface="+mn-ea"/>
                          <a:cs typeface="+mn-cs"/>
                        </a:rPr>
                        <a:t>AZRAQ</a:t>
                      </a:r>
                    </a:p>
                    <a:p>
                      <a:pPr marL="285750" indent="-285750">
                        <a:buFontTx/>
                        <a:buChar char="-"/>
                      </a:pPr>
                      <a:endParaRPr lang="en-MY" sz="1000" b="1" kern="1200" dirty="0" smtClean="0">
                        <a:solidFill>
                          <a:schemeClr val="tx1"/>
                        </a:solidFill>
                        <a:effectLst/>
                        <a:latin typeface="+mn-lt"/>
                        <a:ea typeface="+mn-ea"/>
                        <a:cs typeface="+mn-cs"/>
                      </a:endParaRP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QOLOON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BILAGHUNNAH FOR “NUN MATI” AND TANWIN WHEN</a:t>
                      </a:r>
                      <a:r>
                        <a:rPr lang="en-MY" sz="1000" b="1" baseline="0" dirty="0" smtClean="0">
                          <a:solidFill>
                            <a:schemeClr val="tx1"/>
                          </a:solidFill>
                        </a:rPr>
                        <a:t> MEET</a:t>
                      </a:r>
                      <a:r>
                        <a:rPr lang="en-MY" sz="1000" b="1" dirty="0" smtClean="0">
                          <a:solidFill>
                            <a:schemeClr val="tx1"/>
                          </a:solidFill>
                        </a:rPr>
                        <a:t> LAM AND 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2 HAMZAH MEET IN 1 SENTENCE HAVE IDHOL.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WARSH (ASHBAHANI)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BILAGHUNNAH FOR “NUN MATI” AND TANWIN WHEN</a:t>
                      </a:r>
                      <a:r>
                        <a:rPr lang="en-MY" sz="1000" b="1" baseline="0" dirty="0" smtClean="0">
                          <a:solidFill>
                            <a:schemeClr val="tx1"/>
                          </a:solidFill>
                        </a:rPr>
                        <a:t> MEET</a:t>
                      </a:r>
                      <a:r>
                        <a:rPr lang="en-MY" sz="1000" b="1" dirty="0" smtClean="0">
                          <a:solidFill>
                            <a:schemeClr val="tx1"/>
                          </a:solidFill>
                        </a:rPr>
                        <a:t> LAM DAN RA.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READ MAD</a:t>
                      </a:r>
                      <a:r>
                        <a:rPr lang="en-MY" sz="1000" b="1" baseline="0" dirty="0" smtClean="0">
                          <a:solidFill>
                            <a:schemeClr val="tx1"/>
                          </a:solidFill>
                        </a:rPr>
                        <a:t> WAJIB MUTTASIL AND MAD JAIS MUNFASIL 6 HARAKAT.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MY" sz="1000" b="1" baseline="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MY" sz="1000" b="1" baseline="0" dirty="0" smtClean="0">
                          <a:solidFill>
                            <a:schemeClr val="tx1"/>
                          </a:solidFill>
                        </a:rPr>
                        <a:t>WARSH (AZRAQ)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BILAGHUNNAH FOR “NUN MATI” AND TANWIN WHEN</a:t>
                      </a:r>
                      <a:r>
                        <a:rPr lang="en-MY" sz="1000" b="1" baseline="0" dirty="0" smtClean="0">
                          <a:solidFill>
                            <a:schemeClr val="tx1"/>
                          </a:solidFill>
                        </a:rPr>
                        <a:t> MEET</a:t>
                      </a:r>
                      <a:r>
                        <a:rPr lang="en-MY" sz="1000" b="1" dirty="0" smtClean="0">
                          <a:solidFill>
                            <a:schemeClr val="tx1"/>
                          </a:solidFill>
                        </a:rPr>
                        <a:t> LAM AND 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READ MAD</a:t>
                      </a:r>
                      <a:r>
                        <a:rPr lang="en-MY" sz="1000" b="1" baseline="0" dirty="0" smtClean="0">
                          <a:solidFill>
                            <a:schemeClr val="tx1"/>
                          </a:solidFill>
                        </a:rPr>
                        <a:t> WAJIB MUTTASIL AND MAD JAIS MUNFASIL 6 HARAKAT.</a:t>
                      </a:r>
                    </a:p>
                  </a:txBody>
                  <a:tcPr>
                    <a:solidFill>
                      <a:schemeClr val="accent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QOLOON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GHUNNAH (DENGUNG) FOR “NUN MATI” AND TANWIN WHEN MEET LAM AND 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NO IDHOL FOR 2 HAMZAH IN 1 SENTENCES.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IMALAH  </a:t>
                      </a:r>
                      <a:r>
                        <a:rPr lang="ar-AE" sz="1000" b="1" dirty="0" smtClean="0">
                          <a:solidFill>
                            <a:schemeClr val="tx1"/>
                          </a:solidFill>
                        </a:rPr>
                        <a:t>يس  ي</a:t>
                      </a:r>
                      <a:r>
                        <a:rPr lang="en-MY" sz="1000" b="1" dirty="0" smtClean="0">
                          <a:solidFill>
                            <a:schemeClr val="tx1"/>
                          </a:solidFill>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TAKLIL  </a:t>
                      </a:r>
                      <a:r>
                        <a:rPr lang="ar-AE" sz="1000" b="1" dirty="0" smtClean="0">
                          <a:solidFill>
                            <a:schemeClr val="tx1"/>
                          </a:solidFill>
                        </a:rPr>
                        <a:t>ها  يا</a:t>
                      </a:r>
                      <a:endParaRPr lang="en-MY" sz="10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000" b="1" dirty="0" smtClean="0">
                          <a:solidFill>
                            <a:schemeClr val="tx1"/>
                          </a:solidFill>
                        </a:rPr>
                        <a:t>ASHABANI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GHUNNAH (DENGUNG) FOR “NUN MATI” AND TANWIN WHEN MEET LAM AND 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baseline="0" dirty="0" smtClean="0">
                          <a:solidFill>
                            <a:schemeClr val="tx1"/>
                          </a:solidFill>
                        </a:rPr>
                        <a:t>READ MAD JAIZ MUNFASIL 2 OR 4 HARAKAT.</a:t>
                      </a:r>
                      <a:endParaRPr lang="en-MY" sz="10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000" b="1" dirty="0" smtClean="0">
                        <a:solidFill>
                          <a:schemeClr val="tx1"/>
                        </a:solidFill>
                      </a:endParaRPr>
                    </a:p>
                    <a:p>
                      <a:r>
                        <a:rPr lang="en-MY" sz="1000" b="1" dirty="0" smtClean="0">
                          <a:solidFill>
                            <a:schemeClr val="tx1"/>
                          </a:solidFill>
                        </a:rPr>
                        <a:t>AZRAQ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dirty="0" smtClean="0">
                          <a:solidFill>
                            <a:schemeClr val="tx1"/>
                          </a:solidFill>
                        </a:rPr>
                        <a:t>GHUNNAH (DENGUNG) FOR “NUN MATI” AND TANWIN WHEN MEET LAM AND 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000" b="1" baseline="0" dirty="0" smtClean="0">
                          <a:solidFill>
                            <a:schemeClr val="tx1"/>
                          </a:solidFill>
                        </a:rPr>
                        <a:t>READ MAD JAIZ MUNFASIL 2 OR 4 HARAKAT.</a:t>
                      </a:r>
                      <a:endParaRPr lang="en-MY" sz="1000" b="1" dirty="0" smtClean="0">
                        <a:solidFill>
                          <a:schemeClr val="tx1"/>
                        </a:solidFill>
                      </a:endParaRPr>
                    </a:p>
                  </a:txBody>
                  <a:tcPr>
                    <a:solidFill>
                      <a:schemeClr val="accent2">
                        <a:lumMod val="20000"/>
                        <a:lumOff val="80000"/>
                      </a:schemeClr>
                    </a:solidFill>
                  </a:tcPr>
                </a:tc>
              </a:tr>
            </a:tbl>
          </a:graphicData>
        </a:graphic>
      </p:graphicFrame>
      <p:sp>
        <p:nvSpPr>
          <p:cNvPr id="9" name="Rectangle 8"/>
          <p:cNvSpPr/>
          <p:nvPr/>
        </p:nvSpPr>
        <p:spPr>
          <a:xfrm>
            <a:off x="11798896" y="6530142"/>
            <a:ext cx="328936" cy="369332"/>
          </a:xfrm>
          <a:prstGeom prst="rect">
            <a:avLst/>
          </a:prstGeom>
        </p:spPr>
        <p:txBody>
          <a:bodyPr wrap="none">
            <a:spAutoFit/>
          </a:bodyPr>
          <a:lstStyle/>
          <a:p>
            <a:pPr algn="ctr"/>
            <a:r>
              <a:rPr lang="en-MY" b="1" dirty="0" smtClean="0">
                <a:latin typeface="Elephant" panose="02020904090505020303" pitchFamily="18" charset="0"/>
              </a:rPr>
              <a:t>7</a:t>
            </a:r>
            <a:endParaRPr lang="en-MY" b="1" dirty="0">
              <a:latin typeface="Elephant" panose="02020904090505020303" pitchFamily="18" charset="0"/>
            </a:endParaRPr>
          </a:p>
        </p:txBody>
      </p:sp>
    </p:spTree>
    <p:extLst>
      <p:ext uri="{BB962C8B-B14F-4D97-AF65-F5344CB8AC3E}">
        <p14:creationId xmlns:p14="http://schemas.microsoft.com/office/powerpoint/2010/main" val="144542117"/>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inVertical)">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 Diagonal Corner Rectangle 9"/>
          <p:cNvSpPr/>
          <p:nvPr/>
        </p:nvSpPr>
        <p:spPr>
          <a:xfrm>
            <a:off x="697832" y="5853550"/>
            <a:ext cx="11081084" cy="827077"/>
          </a:xfrm>
          <a:prstGeom prst="round2DiagRect">
            <a:avLst/>
          </a:prstGeom>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5" name="TextBox 4"/>
          <p:cNvSpPr txBox="1"/>
          <p:nvPr/>
        </p:nvSpPr>
        <p:spPr>
          <a:xfrm>
            <a:off x="830179" y="5823658"/>
            <a:ext cx="10948737" cy="923330"/>
          </a:xfrm>
          <a:prstGeom prst="rect">
            <a:avLst/>
          </a:prstGeom>
          <a:noFill/>
        </p:spPr>
        <p:txBody>
          <a:bodyPr wrap="square" rtlCol="0">
            <a:spAutoFit/>
          </a:bodyPr>
          <a:lstStyle/>
          <a:p>
            <a:pPr algn="ctr"/>
            <a:r>
              <a:rPr lang="en-MY" b="1" dirty="0" smtClean="0">
                <a:solidFill>
                  <a:schemeClr val="accent4">
                    <a:lumMod val="60000"/>
                    <a:lumOff val="40000"/>
                  </a:schemeClr>
                </a:solidFill>
              </a:rPr>
              <a:t>WE NOW LOOK AT HAFS TORIQ JAZARI (TOYIBBAH) AND READ PAGE 3 OF SURAH AL BAQARAH. WE HAVE READ PAGE 1 AND 2.</a:t>
            </a:r>
            <a:endParaRPr lang="en-MY" b="1" dirty="0">
              <a:solidFill>
                <a:schemeClr val="accent4">
                  <a:lumMod val="60000"/>
                  <a:lumOff val="40000"/>
                </a:schemeClr>
              </a:solidFill>
            </a:endParaRPr>
          </a:p>
          <a:p>
            <a:pPr algn="ctr"/>
            <a:r>
              <a:rPr lang="en-MY" b="1" dirty="0" smtClean="0">
                <a:solidFill>
                  <a:schemeClr val="accent4">
                    <a:lumMod val="60000"/>
                    <a:lumOff val="40000"/>
                  </a:schemeClr>
                </a:solidFill>
              </a:rPr>
              <a:t>I HAVE HIGHLIGHTED THE DIFFERENCES BETWEEN 2 TORIQ.</a:t>
            </a:r>
            <a:endParaRPr lang="en-MY" b="1" dirty="0">
              <a:solidFill>
                <a:schemeClr val="accent4">
                  <a:lumMod val="60000"/>
                  <a:lumOff val="4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4107183718"/>
              </p:ext>
            </p:extLst>
          </p:nvPr>
        </p:nvGraphicFramePr>
        <p:xfrm>
          <a:off x="177063" y="5080366"/>
          <a:ext cx="11822432" cy="640080"/>
        </p:xfrm>
        <a:graphic>
          <a:graphicData uri="http://schemas.openxmlformats.org/drawingml/2006/table">
            <a:tbl>
              <a:tblPr firstRow="1" bandRow="1">
                <a:tableStyleId>{5C22544A-7EE6-4342-B048-85BDC9FD1C3A}</a:tableStyleId>
              </a:tblPr>
              <a:tblGrid>
                <a:gridCol w="2202916"/>
                <a:gridCol w="4558352"/>
                <a:gridCol w="5061164"/>
              </a:tblGrid>
              <a:tr h="370840">
                <a:tc>
                  <a:txBody>
                    <a:bodyPr/>
                    <a:lstStyle/>
                    <a:p>
                      <a:r>
                        <a:rPr lang="en-MY" sz="1200" b="1" i="0" u="none" strike="noStrike" kern="1200" dirty="0" smtClean="0">
                          <a:solidFill>
                            <a:schemeClr val="tx1"/>
                          </a:solidFill>
                          <a:effectLst/>
                          <a:latin typeface="+mn-lt"/>
                          <a:ea typeface="+mn-ea"/>
                          <a:cs typeface="+mn-cs"/>
                        </a:rPr>
                        <a:t>10) KHALAF AL-ASYIR</a:t>
                      </a:r>
                      <a:endParaRPr lang="en-MY" sz="1200" b="1" dirty="0" smtClean="0">
                        <a:solidFill>
                          <a:schemeClr val="tx1"/>
                        </a:solidFill>
                      </a:endParaRPr>
                    </a:p>
                    <a:p>
                      <a:r>
                        <a:rPr lang="en-MY" sz="1200" b="1" i="0" u="none" strike="noStrike" kern="1200" dirty="0" smtClean="0">
                          <a:solidFill>
                            <a:schemeClr val="tx1"/>
                          </a:solidFill>
                          <a:effectLst/>
                          <a:latin typeface="+mn-lt"/>
                          <a:ea typeface="+mn-ea"/>
                          <a:cs typeface="+mn-cs"/>
                        </a:rPr>
                        <a:t>- ISHAQ</a:t>
                      </a:r>
                      <a:endParaRPr lang="en-MY" sz="1200" b="1" kern="1200" dirty="0" smtClean="0">
                        <a:solidFill>
                          <a:schemeClr val="tx1"/>
                        </a:solidFill>
                        <a:effectLst/>
                        <a:latin typeface="+mn-lt"/>
                        <a:ea typeface="+mn-ea"/>
                        <a:cs typeface="+mn-cs"/>
                      </a:endParaRPr>
                    </a:p>
                    <a:p>
                      <a:r>
                        <a:rPr lang="en-MY" sz="1200" b="1" i="0" u="none" strike="noStrike" kern="1200" dirty="0" smtClean="0">
                          <a:solidFill>
                            <a:schemeClr val="tx1"/>
                          </a:solidFill>
                          <a:effectLst/>
                          <a:latin typeface="+mn-lt"/>
                          <a:ea typeface="+mn-ea"/>
                          <a:cs typeface="+mn-cs"/>
                        </a:rPr>
                        <a:t>- IDRIS</a:t>
                      </a:r>
                      <a:endParaRPr lang="en-MY" sz="1200" b="1" dirty="0" smtClean="0">
                        <a:solidFill>
                          <a:schemeClr val="tx1"/>
                        </a:solidFill>
                      </a:endParaRPr>
                    </a:p>
                  </a:txBody>
                  <a:tcPr>
                    <a:solidFill>
                      <a:schemeClr val="accent1">
                        <a:lumMod val="50000"/>
                      </a:schemeClr>
                    </a:solidFill>
                  </a:tcPr>
                </a:tc>
                <a:tc>
                  <a:txBody>
                    <a:bodyPr/>
                    <a:lstStyle/>
                    <a:p>
                      <a:pPr marL="171450" indent="-171450">
                        <a:buFont typeface="Arial" panose="020B0604020202020204" pitchFamily="34" charset="0"/>
                        <a:buChar char="•"/>
                      </a:pPr>
                      <a:r>
                        <a:rPr lang="en-MY" sz="1200" b="1" dirty="0" smtClean="0">
                          <a:solidFill>
                            <a:schemeClr val="tx1"/>
                          </a:solidFill>
                        </a:rPr>
                        <a:t>NO SAKTAH</a:t>
                      </a:r>
                    </a:p>
                    <a:p>
                      <a:endParaRPr lang="en-MY" sz="1200" b="1" dirty="0">
                        <a:solidFill>
                          <a:schemeClr val="tx1"/>
                        </a:solidFill>
                      </a:endParaRPr>
                    </a:p>
                  </a:txBody>
                  <a:tcPr>
                    <a:solidFill>
                      <a:schemeClr val="accent1">
                        <a:lumMod val="5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HAVE</a:t>
                      </a:r>
                      <a:r>
                        <a:rPr lang="en-MY" sz="1200" b="1" baseline="0" dirty="0" smtClean="0">
                          <a:solidFill>
                            <a:schemeClr val="tx1"/>
                          </a:solidFill>
                        </a:rPr>
                        <a:t> ALL</a:t>
                      </a:r>
                      <a:r>
                        <a:rPr lang="en-MY" sz="1200" b="1" dirty="0" smtClean="0">
                          <a:solidFill>
                            <a:schemeClr val="tx1"/>
                          </a:solidFill>
                        </a:rPr>
                        <a:t> SAKTAH KHAS AND MUTLAK.</a:t>
                      </a:r>
                    </a:p>
                    <a:p>
                      <a:endParaRPr lang="en-MY" sz="1200" b="1" dirty="0">
                        <a:solidFill>
                          <a:schemeClr val="tx1"/>
                        </a:solidFill>
                      </a:endParaRPr>
                    </a:p>
                  </a:txBody>
                  <a:tcPr>
                    <a:solidFill>
                      <a:schemeClr val="accent1">
                        <a:lumMod val="50000"/>
                      </a:schemeClr>
                    </a:solidFill>
                  </a:tcPr>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560549556"/>
              </p:ext>
            </p:extLst>
          </p:nvPr>
        </p:nvGraphicFramePr>
        <p:xfrm>
          <a:off x="184784" y="3901339"/>
          <a:ext cx="11822432" cy="1188720"/>
        </p:xfrm>
        <a:graphic>
          <a:graphicData uri="http://schemas.openxmlformats.org/drawingml/2006/table">
            <a:tbl>
              <a:tblPr firstRow="1" bandRow="1">
                <a:tableStyleId>{5C22544A-7EE6-4342-B048-85BDC9FD1C3A}</a:tableStyleId>
              </a:tblPr>
              <a:tblGrid>
                <a:gridCol w="2202916"/>
                <a:gridCol w="4558352"/>
                <a:gridCol w="5061164"/>
              </a:tblGrid>
              <a:tr h="370840">
                <a:tc>
                  <a:txBody>
                    <a:bodyPr/>
                    <a:lstStyle/>
                    <a:p>
                      <a:r>
                        <a:rPr lang="en-MY" sz="1200" b="1" i="0" u="none" strike="noStrike" kern="1200" dirty="0" smtClean="0">
                          <a:solidFill>
                            <a:schemeClr val="tx1"/>
                          </a:solidFill>
                          <a:effectLst/>
                          <a:latin typeface="+mn-lt"/>
                          <a:ea typeface="+mn-ea"/>
                          <a:cs typeface="+mn-cs"/>
                        </a:rPr>
                        <a:t>9) YA'QUB AL-BASRI</a:t>
                      </a:r>
                      <a:endParaRPr lang="en-MY" sz="1200" b="1" dirty="0" smtClean="0">
                        <a:solidFill>
                          <a:schemeClr val="tx1"/>
                        </a:solidFill>
                      </a:endParaRPr>
                    </a:p>
                    <a:p>
                      <a:r>
                        <a:rPr lang="en-MY" sz="1200" b="1" i="0" u="none" strike="noStrike" kern="1200" dirty="0" smtClean="0">
                          <a:solidFill>
                            <a:schemeClr val="tx1"/>
                          </a:solidFill>
                          <a:effectLst/>
                          <a:latin typeface="+mn-lt"/>
                          <a:ea typeface="+mn-ea"/>
                          <a:cs typeface="+mn-cs"/>
                        </a:rPr>
                        <a:t>- RUWAIS</a:t>
                      </a:r>
                      <a:endParaRPr lang="en-MY" sz="1200" b="1" kern="1200" dirty="0" smtClean="0">
                        <a:solidFill>
                          <a:schemeClr val="tx1"/>
                        </a:solidFill>
                        <a:effectLst/>
                        <a:latin typeface="+mn-lt"/>
                        <a:ea typeface="+mn-ea"/>
                        <a:cs typeface="+mn-cs"/>
                      </a:endParaRPr>
                    </a:p>
                    <a:p>
                      <a:r>
                        <a:rPr lang="en-MY" sz="1200" b="1" i="0" u="none" strike="noStrike" kern="1200" dirty="0" smtClean="0">
                          <a:solidFill>
                            <a:schemeClr val="tx1"/>
                          </a:solidFill>
                          <a:effectLst/>
                          <a:latin typeface="+mn-lt"/>
                          <a:ea typeface="+mn-ea"/>
                          <a:cs typeface="+mn-cs"/>
                        </a:rPr>
                        <a:t>- RAUH</a:t>
                      </a:r>
                      <a:endParaRPr lang="en-MY" sz="1200" b="1" kern="1200" dirty="0" smtClean="0">
                        <a:solidFill>
                          <a:schemeClr val="tx1"/>
                        </a:solidFill>
                        <a:effectLst/>
                        <a:latin typeface="+mn-lt"/>
                        <a:ea typeface="+mn-ea"/>
                        <a:cs typeface="+mn-cs"/>
                      </a:endParaRPr>
                    </a:p>
                  </a:txBody>
                  <a:tcPr>
                    <a:solidFill>
                      <a:schemeClr val="accent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dirty="0" smtClean="0">
                          <a:solidFill>
                            <a:schemeClr val="tx1"/>
                          </a:solidFill>
                        </a:rPr>
                        <a:t>RUWAIS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BILAGHUNNAH FOR “NUN MATI” AND TANWIN WHEN</a:t>
                      </a:r>
                      <a:r>
                        <a:rPr lang="en-MY" sz="1200" b="1" baseline="0" dirty="0" smtClean="0">
                          <a:solidFill>
                            <a:schemeClr val="tx1"/>
                          </a:solidFill>
                        </a:rPr>
                        <a:t> MEET</a:t>
                      </a:r>
                      <a:r>
                        <a:rPr lang="en-MY" sz="1200" b="1" dirty="0" smtClean="0">
                          <a:solidFill>
                            <a:schemeClr val="tx1"/>
                          </a:solidFill>
                        </a:rPr>
                        <a:t> LAM AND 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2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dirty="0" smtClean="0">
                          <a:solidFill>
                            <a:schemeClr val="tx1"/>
                          </a:solidFill>
                        </a:rPr>
                        <a:t>RAUH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IDGHAM KABIR = SUSI</a:t>
                      </a:r>
                    </a:p>
                  </a:txBody>
                  <a:tcPr>
                    <a:solidFill>
                      <a:schemeClr val="accent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dirty="0" smtClean="0">
                          <a:solidFill>
                            <a:schemeClr val="tx1"/>
                          </a:solidFill>
                        </a:rPr>
                        <a:t>RUWAIS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BILAGHUNNAH FOR “NUN MATI” AND TANWIN WHEN</a:t>
                      </a:r>
                      <a:r>
                        <a:rPr lang="en-MY" sz="1200" b="1" baseline="0" dirty="0" smtClean="0">
                          <a:solidFill>
                            <a:schemeClr val="tx1"/>
                          </a:solidFill>
                        </a:rPr>
                        <a:t> MEET</a:t>
                      </a:r>
                      <a:r>
                        <a:rPr lang="en-MY" sz="1200" b="1" dirty="0" smtClean="0">
                          <a:solidFill>
                            <a:schemeClr val="tx1"/>
                          </a:solidFill>
                        </a:rPr>
                        <a:t> LAM AND RA.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HAVE IDGHAM KABIR.</a:t>
                      </a:r>
                    </a:p>
                  </a:txBody>
                  <a:tcPr>
                    <a:solidFill>
                      <a:schemeClr val="accent1">
                        <a:lumMod val="75000"/>
                      </a:schemeClr>
                    </a:solidFill>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2106600815"/>
              </p:ext>
            </p:extLst>
          </p:nvPr>
        </p:nvGraphicFramePr>
        <p:xfrm>
          <a:off x="177063" y="2621179"/>
          <a:ext cx="11822432" cy="1280160"/>
        </p:xfrm>
        <a:graphic>
          <a:graphicData uri="http://schemas.openxmlformats.org/drawingml/2006/table">
            <a:tbl>
              <a:tblPr firstRow="1" bandRow="1">
                <a:tableStyleId>{5C22544A-7EE6-4342-B048-85BDC9FD1C3A}</a:tableStyleId>
              </a:tblPr>
              <a:tblGrid>
                <a:gridCol w="2202916"/>
                <a:gridCol w="4558352"/>
                <a:gridCol w="5061164"/>
              </a:tblGrid>
              <a:tr h="370840">
                <a:tc>
                  <a:txBody>
                    <a:bodyPr/>
                    <a:lstStyle/>
                    <a:p>
                      <a:r>
                        <a:rPr lang="en-MY" sz="1200" b="1" i="0" u="none" strike="noStrike" kern="1200" dirty="0" smtClean="0">
                          <a:solidFill>
                            <a:schemeClr val="tx1"/>
                          </a:solidFill>
                          <a:effectLst/>
                          <a:latin typeface="+mn-lt"/>
                          <a:ea typeface="+mn-ea"/>
                          <a:cs typeface="+mn-cs"/>
                        </a:rPr>
                        <a:t>8) ABU JA'FAR AL-MADANI</a:t>
                      </a:r>
                      <a:endParaRPr lang="en-MY" sz="1200" b="1" dirty="0" smtClean="0">
                        <a:solidFill>
                          <a:schemeClr val="tx1"/>
                        </a:solidFill>
                      </a:endParaRPr>
                    </a:p>
                    <a:p>
                      <a:r>
                        <a:rPr lang="en-MY" sz="1200" b="1" i="0" u="none" strike="noStrike" kern="1200" dirty="0" smtClean="0">
                          <a:solidFill>
                            <a:schemeClr val="tx1"/>
                          </a:solidFill>
                          <a:effectLst/>
                          <a:latin typeface="+mn-lt"/>
                          <a:ea typeface="+mn-ea"/>
                          <a:cs typeface="+mn-cs"/>
                        </a:rPr>
                        <a:t>- IBNU WARDAN</a:t>
                      </a:r>
                      <a:endParaRPr lang="en-MY" sz="1200" b="1" kern="1200" dirty="0" smtClean="0">
                        <a:solidFill>
                          <a:schemeClr val="tx1"/>
                        </a:solidFill>
                        <a:effectLst/>
                        <a:latin typeface="+mn-lt"/>
                        <a:ea typeface="+mn-ea"/>
                        <a:cs typeface="+mn-cs"/>
                      </a:endParaRPr>
                    </a:p>
                    <a:p>
                      <a:r>
                        <a:rPr lang="en-MY" sz="1200" b="1" i="0" u="none" strike="noStrike" kern="1200" dirty="0" smtClean="0">
                          <a:solidFill>
                            <a:schemeClr val="tx1"/>
                          </a:solidFill>
                          <a:effectLst/>
                          <a:latin typeface="+mn-lt"/>
                          <a:ea typeface="+mn-ea"/>
                          <a:cs typeface="+mn-cs"/>
                        </a:rPr>
                        <a:t>- IBNU JAMMAZ</a:t>
                      </a:r>
                      <a:endParaRPr lang="en-MY" sz="1200" b="1" kern="1200" dirty="0" smtClean="0">
                        <a:solidFill>
                          <a:schemeClr val="tx1"/>
                        </a:solidFill>
                        <a:effectLst/>
                        <a:latin typeface="+mn-lt"/>
                        <a:ea typeface="+mn-ea"/>
                        <a:cs typeface="+mn-cs"/>
                      </a:endParaRP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dirty="0" smtClean="0">
                          <a:solidFill>
                            <a:schemeClr val="tx1"/>
                          </a:solidFill>
                        </a:rPr>
                        <a:t>IBNU</a:t>
                      </a:r>
                      <a:r>
                        <a:rPr lang="en-MY" sz="1200" b="1" baseline="0" dirty="0" smtClean="0">
                          <a:solidFill>
                            <a:schemeClr val="tx1"/>
                          </a:solidFill>
                        </a:rPr>
                        <a:t> WARDAN</a:t>
                      </a:r>
                      <a:r>
                        <a:rPr lang="en-MY" sz="1200" b="1" dirty="0" smtClean="0">
                          <a:solidFill>
                            <a:schemeClr val="tx1"/>
                          </a:solidFill>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BILAGHUNNAH FOR “NUN MATI” AND TANWIN WHEN</a:t>
                      </a:r>
                      <a:r>
                        <a:rPr lang="en-MY" sz="1200" b="1" baseline="0" dirty="0" smtClean="0">
                          <a:solidFill>
                            <a:schemeClr val="tx1"/>
                          </a:solidFill>
                        </a:rPr>
                        <a:t> MEET</a:t>
                      </a:r>
                      <a:r>
                        <a:rPr lang="en-MY" sz="1200" b="1" dirty="0" smtClean="0">
                          <a:solidFill>
                            <a:schemeClr val="tx1"/>
                          </a:solidFill>
                        </a:rPr>
                        <a:t> LAM AND 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200" b="1" baseline="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baseline="0" dirty="0" smtClean="0">
                          <a:solidFill>
                            <a:schemeClr val="tx1"/>
                          </a:solidFill>
                        </a:rPr>
                        <a:t>IBNU JAMMAZ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NO ISYMAM FOR MALAIKAH (</a:t>
                      </a:r>
                      <a:r>
                        <a:rPr lang="ar-AE" sz="1800" b="1" i="0" kern="1200" dirty="0" smtClean="0">
                          <a:solidFill>
                            <a:schemeClr val="tx1"/>
                          </a:solidFill>
                          <a:effectLst/>
                          <a:latin typeface="+mn-lt"/>
                          <a:ea typeface="+mn-ea"/>
                          <a:cs typeface="+mn-cs"/>
                        </a:rPr>
                        <a:t>ملائكه</a:t>
                      </a:r>
                      <a:r>
                        <a:rPr lang="en-MY" sz="1200" b="1" dirty="0" smtClean="0">
                          <a:solidFill>
                            <a:schemeClr val="tx1"/>
                          </a:solidFill>
                        </a:rPr>
                        <a:t>) SENTENCES. </a:t>
                      </a:r>
                    </a:p>
                  </a:txBody>
                  <a:tcPr>
                    <a:solidFill>
                      <a:schemeClr val="accent1">
                        <a:lumMod val="60000"/>
                        <a:lumOff val="4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dirty="0" smtClean="0">
                          <a:solidFill>
                            <a:schemeClr val="tx1"/>
                          </a:solidFill>
                        </a:rPr>
                        <a:t>IBNU WARDAN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HAVE GHUNNAH.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2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dirty="0" smtClean="0">
                          <a:solidFill>
                            <a:schemeClr val="tx1"/>
                          </a:solidFill>
                        </a:rPr>
                        <a:t>IBNU JAMMAZ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HAVE ISYMAM.</a:t>
                      </a:r>
                    </a:p>
                    <a:p>
                      <a:endParaRPr lang="en-MY" sz="1200" b="1" dirty="0">
                        <a:solidFill>
                          <a:schemeClr val="tx1"/>
                        </a:solidFill>
                      </a:endParaRPr>
                    </a:p>
                  </a:txBody>
                  <a:tcPr>
                    <a:solidFill>
                      <a:schemeClr val="accent1">
                        <a:lumMod val="60000"/>
                        <a:lumOff val="40000"/>
                      </a:schemeClr>
                    </a:solidFill>
                  </a:tcPr>
                </a:tc>
              </a:tr>
            </a:tbl>
          </a:graphicData>
        </a:graphic>
      </p:graphicFrame>
      <p:graphicFrame>
        <p:nvGraphicFramePr>
          <p:cNvPr id="8" name="Table 7"/>
          <p:cNvGraphicFramePr>
            <a:graphicFrameLocks noGrp="1"/>
          </p:cNvGraphicFramePr>
          <p:nvPr>
            <p:extLst>
              <p:ext uri="{D42A27DB-BD31-4B8C-83A1-F6EECF244321}">
                <p14:modId xmlns:p14="http://schemas.microsoft.com/office/powerpoint/2010/main" val="2002067066"/>
              </p:ext>
            </p:extLst>
          </p:nvPr>
        </p:nvGraphicFramePr>
        <p:xfrm>
          <a:off x="184784" y="1349809"/>
          <a:ext cx="11822432" cy="1264920"/>
        </p:xfrm>
        <a:graphic>
          <a:graphicData uri="http://schemas.openxmlformats.org/drawingml/2006/table">
            <a:tbl>
              <a:tblPr firstRow="1" bandRow="1">
                <a:tableStyleId>{5C22544A-7EE6-4342-B048-85BDC9FD1C3A}</a:tableStyleId>
              </a:tblPr>
              <a:tblGrid>
                <a:gridCol w="2202916"/>
                <a:gridCol w="4558352"/>
                <a:gridCol w="5061164"/>
              </a:tblGrid>
              <a:tr h="370840">
                <a:tc>
                  <a:txBody>
                    <a:bodyPr/>
                    <a:lstStyle/>
                    <a:p>
                      <a:r>
                        <a:rPr lang="en-MY" sz="1100" b="1" i="0" u="none" strike="noStrike" kern="1200" dirty="0" smtClean="0">
                          <a:solidFill>
                            <a:schemeClr val="dk1"/>
                          </a:solidFill>
                          <a:effectLst/>
                          <a:latin typeface="+mn-lt"/>
                          <a:ea typeface="+mn-ea"/>
                          <a:cs typeface="+mn-cs"/>
                        </a:rPr>
                        <a:t>7) </a:t>
                      </a:r>
                      <a:r>
                        <a:rPr lang="en-MY" sz="1200" b="1" i="0" u="none" strike="noStrike" kern="1200" dirty="0" smtClean="0">
                          <a:solidFill>
                            <a:schemeClr val="dk1"/>
                          </a:solidFill>
                          <a:effectLst/>
                          <a:latin typeface="+mn-lt"/>
                          <a:ea typeface="+mn-ea"/>
                          <a:cs typeface="+mn-cs"/>
                        </a:rPr>
                        <a:t>AL-KISAEI AL-AL KUFI</a:t>
                      </a:r>
                      <a:endParaRPr lang="en-MY" sz="1200" b="1" dirty="0" smtClean="0"/>
                    </a:p>
                    <a:p>
                      <a:r>
                        <a:rPr lang="en-MY" sz="1200" b="1" i="0" u="none" strike="noStrike" kern="1200" dirty="0" smtClean="0">
                          <a:solidFill>
                            <a:schemeClr val="dk1"/>
                          </a:solidFill>
                          <a:effectLst/>
                          <a:latin typeface="+mn-lt"/>
                          <a:ea typeface="+mn-ea"/>
                          <a:cs typeface="+mn-cs"/>
                        </a:rPr>
                        <a:t>- ABU AL-HARITH</a:t>
                      </a:r>
                      <a:endParaRPr lang="en-MY" sz="1200" b="1" kern="1200" dirty="0" smtClean="0">
                        <a:solidFill>
                          <a:schemeClr val="dk1"/>
                        </a:solidFill>
                        <a:effectLst/>
                        <a:latin typeface="+mn-lt"/>
                        <a:ea typeface="+mn-ea"/>
                        <a:cs typeface="+mn-cs"/>
                      </a:endParaRPr>
                    </a:p>
                    <a:p>
                      <a:r>
                        <a:rPr lang="en-MY" sz="1200" b="1" i="0" u="none" strike="noStrike" kern="1200" dirty="0" smtClean="0">
                          <a:solidFill>
                            <a:schemeClr val="dk1"/>
                          </a:solidFill>
                          <a:effectLst/>
                          <a:latin typeface="+mn-lt"/>
                          <a:ea typeface="+mn-ea"/>
                          <a:cs typeface="+mn-cs"/>
                        </a:rPr>
                        <a:t>- AD-DURI</a:t>
                      </a:r>
                      <a:endParaRPr lang="en-MY" sz="1200" b="1" kern="1200" dirty="0" smtClean="0">
                        <a:solidFill>
                          <a:schemeClr val="dk1"/>
                        </a:solidFill>
                        <a:effectLst/>
                        <a:latin typeface="+mn-lt"/>
                        <a:ea typeface="+mn-ea"/>
                        <a:cs typeface="+mn-cs"/>
                      </a:endParaRP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MY" sz="1100" b="1" dirty="0" smtClean="0">
                          <a:solidFill>
                            <a:schemeClr val="tx1"/>
                          </a:solidFill>
                        </a:rPr>
                        <a:t>ABU AL-HARITH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100" b="1" dirty="0" smtClean="0">
                          <a:solidFill>
                            <a:schemeClr val="tx1"/>
                          </a:solidFill>
                        </a:rPr>
                        <a:t>BILAGHUNNAH FOR “NUN MATI” AND TANWIN WHEN</a:t>
                      </a:r>
                      <a:r>
                        <a:rPr lang="en-MY" sz="1100" b="1" baseline="0" dirty="0" smtClean="0">
                          <a:solidFill>
                            <a:schemeClr val="tx1"/>
                          </a:solidFill>
                        </a:rPr>
                        <a:t> MEET</a:t>
                      </a:r>
                      <a:r>
                        <a:rPr lang="en-MY" sz="1100" b="1" dirty="0" smtClean="0">
                          <a:solidFill>
                            <a:schemeClr val="tx1"/>
                          </a:solidFill>
                        </a:rPr>
                        <a:t> LAM AND RA.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100" b="1"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100" b="1" dirty="0" smtClean="0">
                          <a:solidFill>
                            <a:schemeClr val="tx1"/>
                          </a:solidFill>
                        </a:rPr>
                        <a:t>AD-DURI</a:t>
                      </a:r>
                      <a:r>
                        <a:rPr lang="en-MY" sz="1100" b="1" baseline="0" dirty="0" smtClean="0">
                          <a:solidFill>
                            <a:schemeClr val="tx1"/>
                          </a:solidFill>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100" b="1" dirty="0" smtClean="0">
                          <a:solidFill>
                            <a:schemeClr val="tx1"/>
                          </a:solidFill>
                        </a:rPr>
                        <a:t>GHUNNAH (DENGUNG) FOR “NUN MATI” AND TANWIN WHEN MEET WAU AND YA.</a:t>
                      </a:r>
                    </a:p>
                  </a:txBody>
                  <a:tcPr>
                    <a:solidFill>
                      <a:schemeClr val="accent1">
                        <a:lumMod val="40000"/>
                        <a:lumOff val="6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100" b="1" dirty="0" smtClean="0">
                          <a:solidFill>
                            <a:schemeClr val="tx1"/>
                          </a:solidFill>
                        </a:rPr>
                        <a:t>GHUNNAH (DENGUNG) FOR “NUN MATI” AND TANWIN WHEN MEET WAU AND YA.</a:t>
                      </a:r>
                    </a:p>
                    <a:p>
                      <a:endParaRPr lang="en-MY" sz="1100" b="1" dirty="0" smtClean="0"/>
                    </a:p>
                  </a:txBody>
                  <a:tcPr>
                    <a:solidFill>
                      <a:schemeClr val="accent1">
                        <a:lumMod val="40000"/>
                        <a:lumOff val="60000"/>
                      </a:schemeClr>
                    </a:solidFill>
                  </a:tcPr>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449600774"/>
              </p:ext>
            </p:extLst>
          </p:nvPr>
        </p:nvGraphicFramePr>
        <p:xfrm>
          <a:off x="184784" y="161089"/>
          <a:ext cx="11822432" cy="1188720"/>
        </p:xfrm>
        <a:graphic>
          <a:graphicData uri="http://schemas.openxmlformats.org/drawingml/2006/table">
            <a:tbl>
              <a:tblPr firstRow="1" bandRow="1">
                <a:tableStyleId>{5C22544A-7EE6-4342-B048-85BDC9FD1C3A}</a:tableStyleId>
              </a:tblPr>
              <a:tblGrid>
                <a:gridCol w="2197169"/>
                <a:gridCol w="4572000"/>
                <a:gridCol w="5053263"/>
              </a:tblGrid>
              <a:tr h="1005840">
                <a:tc>
                  <a:txBody>
                    <a:bodyPr/>
                    <a:lstStyle/>
                    <a:p>
                      <a:r>
                        <a:rPr lang="en-MY" sz="1200" b="1" i="0" u="none" strike="noStrike" kern="1200" dirty="0" smtClean="0">
                          <a:solidFill>
                            <a:schemeClr val="dk1"/>
                          </a:solidFill>
                          <a:effectLst/>
                          <a:latin typeface="+mn-lt"/>
                          <a:ea typeface="+mn-ea"/>
                          <a:cs typeface="+mn-cs"/>
                        </a:rPr>
                        <a:t>6) QIROAT HAMZAH AL-KUFI</a:t>
                      </a:r>
                    </a:p>
                    <a:p>
                      <a:r>
                        <a:rPr lang="en-MY" sz="1200" b="1" i="0" u="none" strike="noStrike" kern="1200" dirty="0" smtClean="0">
                          <a:solidFill>
                            <a:schemeClr val="dk1"/>
                          </a:solidFill>
                          <a:effectLst/>
                          <a:latin typeface="+mn-lt"/>
                          <a:ea typeface="+mn-ea"/>
                          <a:cs typeface="+mn-cs"/>
                        </a:rPr>
                        <a:t>RIWAYAT</a:t>
                      </a:r>
                      <a:endParaRPr lang="en-MY" sz="1200" b="1" dirty="0" smtClean="0"/>
                    </a:p>
                    <a:p>
                      <a:pPr marL="171450" indent="-171450">
                        <a:buFont typeface="Arial" panose="020B0604020202020204" pitchFamily="34" charset="0"/>
                        <a:buChar char="•"/>
                      </a:pPr>
                      <a:r>
                        <a:rPr lang="en-MY" sz="1200" b="1" i="0" u="none" strike="noStrike" kern="1200" dirty="0" smtClean="0">
                          <a:solidFill>
                            <a:schemeClr val="dk1"/>
                          </a:solidFill>
                          <a:effectLst/>
                          <a:latin typeface="+mn-lt"/>
                          <a:ea typeface="+mn-ea"/>
                          <a:cs typeface="+mn-cs"/>
                        </a:rPr>
                        <a:t>KHALAF</a:t>
                      </a:r>
                      <a:endParaRPr lang="en-MY" sz="1200" b="1" kern="1200" dirty="0" smtClean="0">
                        <a:solidFill>
                          <a:schemeClr val="dk1"/>
                        </a:solidFill>
                        <a:effectLst/>
                        <a:latin typeface="+mn-lt"/>
                        <a:ea typeface="+mn-ea"/>
                        <a:cs typeface="+mn-cs"/>
                      </a:endParaRPr>
                    </a:p>
                    <a:p>
                      <a:pPr marL="171450" indent="-171450">
                        <a:buFont typeface="Arial" panose="020B0604020202020204" pitchFamily="34" charset="0"/>
                        <a:buChar char="•"/>
                      </a:pPr>
                      <a:r>
                        <a:rPr lang="en-MY" sz="1200" b="1" i="0" u="none" strike="noStrike" kern="1200" dirty="0" smtClean="0">
                          <a:solidFill>
                            <a:schemeClr val="dk1"/>
                          </a:solidFill>
                          <a:effectLst/>
                          <a:latin typeface="+mn-lt"/>
                          <a:ea typeface="+mn-ea"/>
                          <a:cs typeface="+mn-cs"/>
                        </a:rPr>
                        <a:t>KHALLAD</a:t>
                      </a:r>
                      <a:endParaRPr lang="en-MY" sz="1200" b="1" kern="1200" dirty="0" smtClean="0">
                        <a:solidFill>
                          <a:schemeClr val="dk1"/>
                        </a:solidFill>
                        <a:effectLst/>
                        <a:latin typeface="+mn-lt"/>
                        <a:ea typeface="+mn-ea"/>
                        <a:cs typeface="+mn-cs"/>
                      </a:endParaRPr>
                    </a:p>
                  </a:txBody>
                  <a:tcPr>
                    <a:solidFill>
                      <a:schemeClr val="accent1">
                        <a:lumMod val="20000"/>
                        <a:lumOff val="80000"/>
                      </a:schemeClr>
                    </a:solidFill>
                  </a:tcPr>
                </a:tc>
                <a:tc>
                  <a:txBody>
                    <a:bodyPr/>
                    <a:lstStyle/>
                    <a:p>
                      <a:r>
                        <a:rPr lang="en-MY" sz="1200" b="1" dirty="0" smtClean="0">
                          <a:solidFill>
                            <a:schemeClr val="tx1"/>
                          </a:solidFill>
                        </a:rPr>
                        <a:t>KHALAF :</a:t>
                      </a:r>
                    </a:p>
                    <a:p>
                      <a:pPr marL="171450" indent="-171450">
                        <a:buFont typeface="Arial" panose="020B0604020202020204" pitchFamily="34" charset="0"/>
                        <a:buChar char="•"/>
                      </a:pPr>
                      <a:r>
                        <a:rPr lang="en-MY" sz="1200" b="1" dirty="0" smtClean="0">
                          <a:solidFill>
                            <a:schemeClr val="tx1"/>
                          </a:solidFill>
                        </a:rPr>
                        <a:t>MUTTASIL</a:t>
                      </a:r>
                      <a:r>
                        <a:rPr lang="en-MY" sz="1200" b="1" baseline="0" dirty="0" smtClean="0">
                          <a:solidFill>
                            <a:schemeClr val="tx1"/>
                          </a:solidFill>
                        </a:rPr>
                        <a:t> DAN MUNFASIL NO SAKTAH.</a:t>
                      </a:r>
                    </a:p>
                    <a:p>
                      <a:endParaRPr lang="en-MY" sz="1200" b="1" baseline="0" dirty="0" smtClean="0">
                        <a:solidFill>
                          <a:schemeClr val="tx1"/>
                        </a:solidFill>
                      </a:endParaRPr>
                    </a:p>
                    <a:p>
                      <a:pPr marL="0" indent="0">
                        <a:buFont typeface="Arial" panose="020B0604020202020204" pitchFamily="34" charset="0"/>
                        <a:buNone/>
                      </a:pPr>
                      <a:r>
                        <a:rPr lang="en-MY" sz="1200" b="1" baseline="0" dirty="0" smtClean="0">
                          <a:solidFill>
                            <a:schemeClr val="tx1"/>
                          </a:solidFill>
                        </a:rPr>
                        <a:t>KHALLAD :</a:t>
                      </a:r>
                    </a:p>
                    <a:p>
                      <a:pPr marL="171450" indent="-171450">
                        <a:buFont typeface="Arial" panose="020B0604020202020204" pitchFamily="34" charset="0"/>
                        <a:buChar char="•"/>
                      </a:pPr>
                      <a:r>
                        <a:rPr lang="en-MY" sz="1200" b="1" baseline="0" dirty="0" smtClean="0">
                          <a:solidFill>
                            <a:schemeClr val="tx1"/>
                          </a:solidFill>
                        </a:rPr>
                        <a:t>READ MAD LIN MAHMUZ.</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dirty="0" smtClean="0">
                          <a:solidFill>
                            <a:schemeClr val="tx1"/>
                          </a:solidFill>
                        </a:rPr>
                        <a:t>READ WHAT APPEAR IN QURAN.</a:t>
                      </a:r>
                    </a:p>
                  </a:txBody>
                  <a:tcPr>
                    <a:solidFill>
                      <a:schemeClr val="accent1">
                        <a:lumMod val="20000"/>
                        <a:lumOff val="80000"/>
                      </a:schemeClr>
                    </a:solidFill>
                  </a:tcPr>
                </a:tc>
                <a:tc>
                  <a:txBody>
                    <a:bodyPr/>
                    <a:lstStyle/>
                    <a:p>
                      <a:r>
                        <a:rPr lang="en-MY" sz="1200" b="1" dirty="0" smtClean="0">
                          <a:solidFill>
                            <a:schemeClr val="tx1"/>
                          </a:solidFill>
                        </a:rPr>
                        <a:t>KHALAF :</a:t>
                      </a:r>
                    </a:p>
                    <a:p>
                      <a:pPr marL="171450" indent="-171450">
                        <a:buFont typeface="Arial" panose="020B0604020202020204" pitchFamily="34" charset="0"/>
                        <a:buChar char="•"/>
                      </a:pPr>
                      <a:r>
                        <a:rPr lang="en-MY" sz="1200" b="1" dirty="0" smtClean="0">
                          <a:solidFill>
                            <a:schemeClr val="tx1"/>
                          </a:solidFill>
                        </a:rPr>
                        <a:t>HAVE SAKTAH.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MY" sz="1200" b="1" baseline="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MY" sz="1200" b="1" baseline="0" dirty="0" smtClean="0">
                          <a:solidFill>
                            <a:schemeClr val="tx1"/>
                          </a:solidFill>
                        </a:rPr>
                        <a:t>KHALLAD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MY" sz="1200" b="1" baseline="0" dirty="0" smtClean="0">
                          <a:solidFill>
                            <a:schemeClr val="tx1"/>
                          </a:solidFill>
                        </a:rPr>
                        <a:t>READ MAD LIN MAHMUZ 4 HARAKAT.</a:t>
                      </a:r>
                    </a:p>
                  </a:txBody>
                  <a:tcPr>
                    <a:solidFill>
                      <a:schemeClr val="accent1">
                        <a:lumMod val="20000"/>
                        <a:lumOff val="80000"/>
                      </a:schemeClr>
                    </a:solidFill>
                  </a:tcPr>
                </a:tc>
              </a:tr>
            </a:tbl>
          </a:graphicData>
        </a:graphic>
      </p:graphicFrame>
      <p:sp>
        <p:nvSpPr>
          <p:cNvPr id="12" name="Rectangle 11"/>
          <p:cNvSpPr/>
          <p:nvPr/>
        </p:nvSpPr>
        <p:spPr>
          <a:xfrm>
            <a:off x="11778916" y="6510760"/>
            <a:ext cx="341760" cy="369332"/>
          </a:xfrm>
          <a:prstGeom prst="rect">
            <a:avLst/>
          </a:prstGeom>
        </p:spPr>
        <p:txBody>
          <a:bodyPr wrap="none">
            <a:spAutoFit/>
          </a:bodyPr>
          <a:lstStyle/>
          <a:p>
            <a:pPr algn="ctr"/>
            <a:r>
              <a:rPr lang="en-MY" b="1" dirty="0" smtClean="0">
                <a:latin typeface="Elephant" panose="02020904090505020303" pitchFamily="18" charset="0"/>
              </a:rPr>
              <a:t>8</a:t>
            </a:r>
            <a:endParaRPr lang="en-MY" b="1" dirty="0">
              <a:latin typeface="Elephant" panose="02020904090505020303" pitchFamily="18" charset="0"/>
            </a:endParaRPr>
          </a:p>
        </p:txBody>
      </p:sp>
    </p:spTree>
    <p:extLst>
      <p:ext uri="{BB962C8B-B14F-4D97-AF65-F5344CB8AC3E}">
        <p14:creationId xmlns:p14="http://schemas.microsoft.com/office/powerpoint/2010/main" val="3359119700"/>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barn(inVertical)">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xEl>
                                              <p:pRg st="0" end="0"/>
                                            </p:txEl>
                                          </p:spTgt>
                                        </p:tgtEl>
                                        <p:attrNameLst>
                                          <p:attrName>style.visibility</p:attrName>
                                        </p:attrNameLst>
                                      </p:cBhvr>
                                      <p:to>
                                        <p:strVal val="visible"/>
                                      </p:to>
                                    </p:set>
                                    <p:animEffect transition="in" filter="fade">
                                      <p:cBhvr>
                                        <p:cTn id="32" dur="500"/>
                                        <p:tgtEl>
                                          <p:spTgt spid="5">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Effect transition="in" filter="fade">
                                      <p:cBhvr>
                                        <p:cTn id="35"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7" name="مربع نص 6"/>
          <p:cNvSpPr txBox="1"/>
          <p:nvPr/>
        </p:nvSpPr>
        <p:spPr>
          <a:xfrm>
            <a:off x="364804" y="182705"/>
            <a:ext cx="11486177" cy="6555641"/>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justLow" rtl="1">
              <a:lnSpc>
                <a:spcPct val="200000"/>
              </a:lnSpc>
            </a:pPr>
            <a:r>
              <a:rPr lang="en-US" sz="4200" b="1" dirty="0">
                <a:solidFill>
                  <a:prstClr val="black"/>
                </a:solidFill>
                <a:cs typeface="KFGQPC Uthmanic Script HAFS" panose="02000000000000000000" pitchFamily="2" charset="-78"/>
              </a:rPr>
              <a:t> </a:t>
            </a:r>
            <a:r>
              <a:rPr lang="ar-SA" sz="4200" b="1" dirty="0">
                <a:solidFill>
                  <a:prstClr val="black"/>
                </a:solidFill>
                <a:cs typeface="KFGQPC Uthmanic Script HAFS" panose="02000000000000000000" pitchFamily="2" charset="-78"/>
              </a:rPr>
              <a:t>إِنَّ ٱلَّذِينَ كَفَرُواْ سَوَآءٌ عَلَيۡهِ</a:t>
            </a:r>
            <a:r>
              <a:rPr lang="ar-SA" sz="4200" b="1" dirty="0">
                <a:solidFill>
                  <a:srgbClr val="FF0000"/>
                </a:solidFill>
                <a:cs typeface="KFGQPC Uthmanic Script HAFS" panose="02000000000000000000" pitchFamily="2" charset="-78"/>
              </a:rPr>
              <a:t>مۡ ءَ</a:t>
            </a:r>
            <a:r>
              <a:rPr lang="ar-SA" sz="4200" b="1" dirty="0">
                <a:solidFill>
                  <a:prstClr val="black"/>
                </a:solidFill>
                <a:cs typeface="KFGQPC Uthmanic Script HAFS" panose="02000000000000000000" pitchFamily="2" charset="-78"/>
              </a:rPr>
              <a:t>أَنذَرۡتَهُ</a:t>
            </a:r>
            <a:r>
              <a:rPr lang="ar-SA" sz="4200" b="1" dirty="0">
                <a:solidFill>
                  <a:srgbClr val="FF0000"/>
                </a:solidFill>
                <a:cs typeface="KFGQPC Uthmanic Script HAFS" panose="02000000000000000000" pitchFamily="2" charset="-78"/>
              </a:rPr>
              <a:t>مۡ أَ</a:t>
            </a:r>
            <a:r>
              <a:rPr lang="ar-SA" sz="4200" b="1" dirty="0">
                <a:solidFill>
                  <a:prstClr val="black"/>
                </a:solidFill>
                <a:cs typeface="KFGQPC Uthmanic Script HAFS" panose="02000000000000000000" pitchFamily="2" charset="-78"/>
              </a:rPr>
              <a:t>مۡ لَمۡ تُنذِرۡهُمۡ لَا يُؤۡمِنُونَ ٦ خَتَمَ ٱللَّهُ عَلَىٰ قُلُوبِهِمۡ وَعَلَىٰ سَمۡعِهِمۡۖ وَ</a:t>
            </a:r>
            <a:r>
              <a:rPr lang="ar-SA" sz="4200" b="1" dirty="0">
                <a:solidFill>
                  <a:srgbClr val="CD811F"/>
                </a:solidFill>
                <a:cs typeface="KFGQPC Uthmanic Script HAFS" panose="02000000000000000000" pitchFamily="2" charset="-78"/>
              </a:rPr>
              <a:t>عَلَىٰٓ</a:t>
            </a:r>
            <a:r>
              <a:rPr lang="ar-SA" sz="4200" b="1" dirty="0">
                <a:solidFill>
                  <a:srgbClr val="983C27"/>
                </a:solidFill>
                <a:cs typeface="KFGQPC Uthmanic Script HAFS" panose="02000000000000000000" pitchFamily="2" charset="-78"/>
              </a:rPr>
              <a:t> </a:t>
            </a:r>
            <a:r>
              <a:rPr lang="ar-SA" sz="4200" b="1" dirty="0">
                <a:solidFill>
                  <a:prstClr val="black"/>
                </a:solidFill>
                <a:cs typeface="KFGQPC Uthmanic Script HAFS" panose="02000000000000000000" pitchFamily="2" charset="-78"/>
              </a:rPr>
              <a:t>أَبۡصَٰرِهِمۡ غِشَٰوَةٞۖ وَلَهُمۡ عَذَابٌ عَظِيمٞ ٧ وَمِنَ ٱلنَّاسِ مَن يَقُولُ ءَامَنَّا بِٱللَّهِ وَبِٱلۡيَوۡمِ ٱ</a:t>
            </a:r>
            <a:r>
              <a:rPr lang="ar-SA" sz="4200" b="1" dirty="0">
                <a:solidFill>
                  <a:srgbClr val="FF0000"/>
                </a:solidFill>
                <a:cs typeface="KFGQPC Uthmanic Script HAFS" panose="02000000000000000000" pitchFamily="2" charset="-78"/>
              </a:rPr>
              <a:t>لۡأ</a:t>
            </a:r>
            <a:r>
              <a:rPr lang="ar-SA" sz="4200" b="1" dirty="0">
                <a:solidFill>
                  <a:prstClr val="black"/>
                </a:solidFill>
                <a:cs typeface="KFGQPC Uthmanic Script HAFS" panose="02000000000000000000" pitchFamily="2" charset="-78"/>
              </a:rPr>
              <a:t>ٓخِرِ وَمَا هُم بِمُؤۡمِنِينَ ٨ يُخَٰدِعُونَ ٱللَّهَ وَٱلَّذِينَ ءَامَنُواْ وَمَا يَخۡدَعُونَ إِ</a:t>
            </a:r>
            <a:r>
              <a:rPr lang="ar-SA" sz="4200" b="1" dirty="0">
                <a:solidFill>
                  <a:srgbClr val="CD811F"/>
                </a:solidFill>
                <a:cs typeface="KFGQPC Uthmanic Script HAFS" panose="02000000000000000000" pitchFamily="2" charset="-78"/>
              </a:rPr>
              <a:t>لَّآ</a:t>
            </a:r>
            <a:r>
              <a:rPr lang="ar-SA" sz="4200" b="1" dirty="0">
                <a:solidFill>
                  <a:srgbClr val="983C27"/>
                </a:solidFill>
                <a:cs typeface="KFGQPC Uthmanic Script HAFS" panose="02000000000000000000" pitchFamily="2" charset="-78"/>
              </a:rPr>
              <a:t> </a:t>
            </a:r>
            <a:r>
              <a:rPr lang="ar-SA" sz="4200" b="1" dirty="0">
                <a:solidFill>
                  <a:prstClr val="black"/>
                </a:solidFill>
                <a:cs typeface="KFGQPC Uthmanic Script HAFS" panose="02000000000000000000" pitchFamily="2" charset="-78"/>
              </a:rPr>
              <a:t>أَنفُسَهُمۡ وَمَا </a:t>
            </a:r>
            <a:r>
              <a:rPr lang="ar-SA" sz="4200" b="1" dirty="0" err="1">
                <a:solidFill>
                  <a:prstClr val="black"/>
                </a:solidFill>
                <a:cs typeface="KFGQPC Uthmanic Script HAFS" panose="02000000000000000000" pitchFamily="2" charset="-78"/>
              </a:rPr>
              <a:t>يَشۡعُرُونَ</a:t>
            </a:r>
            <a:r>
              <a:rPr lang="ar-SA" sz="4200" b="1" dirty="0">
                <a:solidFill>
                  <a:prstClr val="black"/>
                </a:solidFill>
                <a:cs typeface="KFGQPC Uthmanic Script HAFS" panose="02000000000000000000" pitchFamily="2" charset="-78"/>
              </a:rPr>
              <a:t> ٩</a:t>
            </a:r>
            <a:endParaRPr lang="en-US" sz="4200" b="1" dirty="0">
              <a:solidFill>
                <a:prstClr val="black"/>
              </a:solidFill>
              <a:cs typeface="KFGQPC Uthmanic Script HAFS" panose="02000000000000000000" pitchFamily="2" charset="-78"/>
            </a:endParaRPr>
          </a:p>
        </p:txBody>
      </p:sp>
      <p:pic>
        <p:nvPicPr>
          <p:cNvPr id="5" name="صورة 4"/>
          <p:cNvPicPr>
            <a:picLocks noChangeAspect="1"/>
          </p:cNvPicPr>
          <p:nvPr/>
        </p:nvPicPr>
        <p:blipFill>
          <a:blip r:embed="rId4"/>
          <a:stretch>
            <a:fillRect/>
          </a:stretch>
        </p:blipFill>
        <p:spPr>
          <a:xfrm>
            <a:off x="5657892" y="5990948"/>
            <a:ext cx="900000" cy="393749"/>
          </a:xfrm>
          <a:prstGeom prst="rect">
            <a:avLst/>
          </a:prstGeom>
        </p:spPr>
      </p:pic>
      <p:sp>
        <p:nvSpPr>
          <p:cNvPr id="4" name="مربع نص 3"/>
          <p:cNvSpPr txBox="1"/>
          <p:nvPr/>
        </p:nvSpPr>
        <p:spPr>
          <a:xfrm>
            <a:off x="5820756" y="6459166"/>
            <a:ext cx="1210235" cy="369332"/>
          </a:xfrm>
          <a:prstGeom prst="rect">
            <a:avLst/>
          </a:prstGeom>
          <a:solidFill>
            <a:srgbClr val="66FF33"/>
          </a:solidFill>
        </p:spPr>
        <p:txBody>
          <a:bodyPr wrap="square" rtlCol="1">
            <a:spAutoFit/>
          </a:bodyPr>
          <a:lstStyle/>
          <a:p>
            <a:pPr algn="ctr" rtl="1"/>
            <a:r>
              <a:rPr lang="en-US" b="1" dirty="0">
                <a:solidFill>
                  <a:prstClr val="black"/>
                </a:solidFill>
              </a:rPr>
              <a:t>Ghonah</a:t>
            </a:r>
            <a:endParaRPr lang="ar-SA" b="1" dirty="0">
              <a:solidFill>
                <a:prstClr val="black"/>
              </a:solidFill>
            </a:endParaRPr>
          </a:p>
        </p:txBody>
      </p:sp>
      <p:sp>
        <p:nvSpPr>
          <p:cNvPr id="23" name="مربع نص 22"/>
          <p:cNvSpPr txBox="1"/>
          <p:nvPr/>
        </p:nvSpPr>
        <p:spPr>
          <a:xfrm>
            <a:off x="8252001" y="6459553"/>
            <a:ext cx="1210235" cy="369332"/>
          </a:xfrm>
          <a:prstGeom prst="rect">
            <a:avLst/>
          </a:prstGeom>
          <a:solidFill>
            <a:srgbClr val="FF0000"/>
          </a:solidFill>
        </p:spPr>
        <p:txBody>
          <a:bodyPr wrap="square" rtlCol="1">
            <a:spAutoFit/>
          </a:bodyPr>
          <a:lstStyle/>
          <a:p>
            <a:pPr algn="ctr" rtl="1"/>
            <a:r>
              <a:rPr lang="en-US" b="1" dirty="0">
                <a:solidFill>
                  <a:prstClr val="black"/>
                </a:solidFill>
              </a:rPr>
              <a:t>Sakt</a:t>
            </a:r>
            <a:endParaRPr lang="ar-SA" b="1" dirty="0">
              <a:solidFill>
                <a:prstClr val="black"/>
              </a:solidFill>
            </a:endParaRPr>
          </a:p>
        </p:txBody>
      </p:sp>
      <p:sp>
        <p:nvSpPr>
          <p:cNvPr id="24" name="مربع نص 23"/>
          <p:cNvSpPr txBox="1"/>
          <p:nvPr/>
        </p:nvSpPr>
        <p:spPr>
          <a:xfrm>
            <a:off x="3158996" y="6462025"/>
            <a:ext cx="1210235" cy="369332"/>
          </a:xfrm>
          <a:prstGeom prst="rect">
            <a:avLst/>
          </a:prstGeom>
          <a:solidFill>
            <a:schemeClr val="accent6"/>
          </a:solidFill>
        </p:spPr>
        <p:txBody>
          <a:bodyPr wrap="square" rtlCol="1">
            <a:spAutoFit/>
          </a:bodyPr>
          <a:lstStyle/>
          <a:p>
            <a:pPr algn="ctr" rtl="1"/>
            <a:r>
              <a:rPr lang="en-US" b="1" dirty="0">
                <a:solidFill>
                  <a:prstClr val="black"/>
                </a:solidFill>
              </a:rPr>
              <a:t>Madd</a:t>
            </a:r>
            <a:endParaRPr lang="ar-SA" b="1" dirty="0">
              <a:solidFill>
                <a:prstClr val="black"/>
              </a:solidFill>
            </a:endParaRPr>
          </a:p>
        </p:txBody>
      </p:sp>
      <p:sp>
        <p:nvSpPr>
          <p:cNvPr id="6" name="Rectangle 5"/>
          <p:cNvSpPr/>
          <p:nvPr/>
        </p:nvSpPr>
        <p:spPr>
          <a:xfrm>
            <a:off x="11791691" y="6488668"/>
            <a:ext cx="348172" cy="369332"/>
          </a:xfrm>
          <a:prstGeom prst="rect">
            <a:avLst/>
          </a:prstGeom>
        </p:spPr>
        <p:txBody>
          <a:bodyPr wrap="none">
            <a:spAutoFit/>
          </a:bodyPr>
          <a:lstStyle/>
          <a:p>
            <a:pPr algn="ctr"/>
            <a:r>
              <a:rPr lang="en-MY" b="1" dirty="0" smtClean="0">
                <a:latin typeface="Elephant" panose="02020904090505020303" pitchFamily="18" charset="0"/>
              </a:rPr>
              <a:t>9</a:t>
            </a:r>
            <a:endParaRPr lang="en-MY" b="1" dirty="0">
              <a:latin typeface="Elephant" panose="02020904090505020303" pitchFamily="18" charset="0"/>
            </a:endParaRPr>
          </a:p>
        </p:txBody>
      </p:sp>
    </p:spTree>
    <p:extLst>
      <p:ext uri="{BB962C8B-B14F-4D97-AF65-F5344CB8AC3E}">
        <p14:creationId xmlns:p14="http://schemas.microsoft.com/office/powerpoint/2010/main" val="2722488743"/>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7" name="مربع نص 6"/>
          <p:cNvSpPr txBox="1"/>
          <p:nvPr/>
        </p:nvSpPr>
        <p:spPr>
          <a:xfrm>
            <a:off x="336000" y="456247"/>
            <a:ext cx="11520000" cy="6401753"/>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justLow" rtl="1">
              <a:lnSpc>
                <a:spcPct val="200000"/>
              </a:lnSpc>
            </a:pPr>
            <a:r>
              <a:rPr lang="ar-SA" sz="4100" b="1" dirty="0">
                <a:solidFill>
                  <a:prstClr val="black"/>
                </a:solidFill>
                <a:cs typeface="KFGQPC Uthmanic Script HAFS" panose="02000000000000000000" pitchFamily="2" charset="-78"/>
              </a:rPr>
              <a:t> فِي قُلُوبِهِم مَّرَضٞ فَزَادَهُمُ </a:t>
            </a:r>
            <a:r>
              <a:rPr lang="ar-SA" sz="4100" b="1" dirty="0" err="1">
                <a:solidFill>
                  <a:prstClr val="black"/>
                </a:solidFill>
                <a:cs typeface="KFGQPC Uthmanic Script HAFS" panose="02000000000000000000" pitchFamily="2" charset="-78"/>
              </a:rPr>
              <a:t>ٱللَّهُ</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مَرَضٗاۖ</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وَلَهُمۡ</a:t>
            </a:r>
            <a:r>
              <a:rPr lang="ar-SA" sz="4100" b="1" dirty="0">
                <a:solidFill>
                  <a:prstClr val="black"/>
                </a:solidFill>
                <a:cs typeface="KFGQPC Uthmanic Script HAFS" panose="02000000000000000000" pitchFamily="2" charset="-78"/>
              </a:rPr>
              <a:t> عَذَا</a:t>
            </a:r>
            <a:r>
              <a:rPr lang="ar-SA" sz="4100" b="1" dirty="0">
                <a:solidFill>
                  <a:srgbClr val="FF0000"/>
                </a:solidFill>
                <a:cs typeface="KFGQPC Uthmanic Script HAFS" panose="02000000000000000000" pitchFamily="2" charset="-78"/>
              </a:rPr>
              <a:t>بٌ </a:t>
            </a:r>
            <a:r>
              <a:rPr lang="ar-SA" sz="4100" b="1" dirty="0" err="1">
                <a:solidFill>
                  <a:srgbClr val="FF0000"/>
                </a:solidFill>
                <a:cs typeface="KFGQPC Uthmanic Script HAFS" panose="02000000000000000000" pitchFamily="2" charset="-78"/>
              </a:rPr>
              <a:t>أ</a:t>
            </a:r>
            <a:r>
              <a:rPr lang="ar-SA" sz="4100" b="1" dirty="0" err="1">
                <a:solidFill>
                  <a:prstClr val="black"/>
                </a:solidFill>
                <a:cs typeface="KFGQPC Uthmanic Script HAFS" panose="02000000000000000000" pitchFamily="2" charset="-78"/>
              </a:rPr>
              <a:t>َلِيمُۢ</a:t>
            </a:r>
            <a:r>
              <a:rPr lang="ar-SA" sz="4100" b="1" dirty="0">
                <a:solidFill>
                  <a:prstClr val="black"/>
                </a:solidFill>
                <a:cs typeface="KFGQPC Uthmanic Script HAFS" panose="02000000000000000000" pitchFamily="2" charset="-78"/>
              </a:rPr>
              <a:t> بِمَا كَانُواْ </a:t>
            </a:r>
            <a:r>
              <a:rPr lang="ar-SA" sz="4100" b="1" dirty="0" err="1">
                <a:solidFill>
                  <a:prstClr val="black"/>
                </a:solidFill>
                <a:cs typeface="KFGQPC Uthmanic Script HAFS" panose="02000000000000000000" pitchFamily="2" charset="-78"/>
              </a:rPr>
              <a:t>يَكۡذِبُونَ</a:t>
            </a:r>
            <a:r>
              <a:rPr lang="ar-SA" sz="4100" b="1" dirty="0">
                <a:solidFill>
                  <a:prstClr val="black"/>
                </a:solidFill>
                <a:cs typeface="KFGQPC Uthmanic Script HAFS" panose="02000000000000000000" pitchFamily="2" charset="-78"/>
              </a:rPr>
              <a:t> ١٠</a:t>
            </a:r>
            <a:r>
              <a:rPr lang="ar-SA" sz="4100" dirty="0">
                <a:solidFill>
                  <a:prstClr val="black"/>
                </a:solidFill>
                <a:cs typeface="KFGQPC Uthmanic Script HAFS" panose="02000000000000000000" pitchFamily="2" charset="-78"/>
              </a:rPr>
              <a:t> </a:t>
            </a:r>
            <a:r>
              <a:rPr lang="ar-SA" sz="4100" b="1" dirty="0">
                <a:solidFill>
                  <a:prstClr val="black"/>
                </a:solidFill>
                <a:cs typeface="KFGQPC Uthmanic Script HAFS" panose="02000000000000000000" pitchFamily="2" charset="-78"/>
              </a:rPr>
              <a:t>وَإِذَا قِيلَ </a:t>
            </a:r>
            <a:r>
              <a:rPr lang="ar-SA" sz="4100" b="1" dirty="0" err="1">
                <a:solidFill>
                  <a:prstClr val="black"/>
                </a:solidFill>
                <a:cs typeface="KFGQPC Uthmanic Script HAFS" panose="02000000000000000000" pitchFamily="2" charset="-78"/>
              </a:rPr>
              <a:t>لَهُمۡ</a:t>
            </a:r>
            <a:r>
              <a:rPr lang="ar-SA" sz="4100" b="1" dirty="0">
                <a:solidFill>
                  <a:prstClr val="black"/>
                </a:solidFill>
                <a:cs typeface="KFGQPC Uthmanic Script HAFS" panose="02000000000000000000" pitchFamily="2" charset="-78"/>
              </a:rPr>
              <a:t> لَا </a:t>
            </a:r>
            <a:r>
              <a:rPr lang="ar-SA" sz="4100" b="1" dirty="0" err="1">
                <a:solidFill>
                  <a:prstClr val="black"/>
                </a:solidFill>
                <a:cs typeface="KFGQPC Uthmanic Script HAFS" panose="02000000000000000000" pitchFamily="2" charset="-78"/>
              </a:rPr>
              <a:t>تُفۡسِدُواْ</a:t>
            </a:r>
            <a:r>
              <a:rPr lang="ar-SA" sz="4100" b="1" dirty="0">
                <a:solidFill>
                  <a:prstClr val="black"/>
                </a:solidFill>
                <a:cs typeface="KFGQPC Uthmanic Script HAFS" panose="02000000000000000000" pitchFamily="2" charset="-78"/>
              </a:rPr>
              <a:t> فِي </a:t>
            </a:r>
            <a:r>
              <a:rPr lang="ar-SA" sz="4100" b="1" dirty="0" err="1">
                <a:solidFill>
                  <a:prstClr val="black"/>
                </a:solidFill>
                <a:cs typeface="KFGQPC Uthmanic Script HAFS" panose="02000000000000000000" pitchFamily="2" charset="-78"/>
              </a:rPr>
              <a:t>ٱ</a:t>
            </a:r>
            <a:r>
              <a:rPr lang="ar-SA" sz="4100" b="1" dirty="0" err="1">
                <a:solidFill>
                  <a:srgbClr val="FF0000"/>
                </a:solidFill>
                <a:cs typeface="KFGQPC Uthmanic Script HAFS" panose="02000000000000000000" pitchFamily="2" charset="-78"/>
              </a:rPr>
              <a:t>لۡأَ</a:t>
            </a:r>
            <a:r>
              <a:rPr lang="ar-SA" sz="4100" b="1" dirty="0" err="1">
                <a:solidFill>
                  <a:prstClr val="black"/>
                </a:solidFill>
                <a:cs typeface="KFGQPC Uthmanic Script HAFS" panose="02000000000000000000" pitchFamily="2" charset="-78"/>
              </a:rPr>
              <a:t>رۡضِ</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قَالُ</a:t>
            </a:r>
            <a:r>
              <a:rPr lang="ar-SA" sz="4100" b="1" dirty="0" err="1">
                <a:solidFill>
                  <a:srgbClr val="983C27"/>
                </a:solidFill>
                <a:cs typeface="KFGQPC Uthmanic Script HAFS" panose="02000000000000000000" pitchFamily="2" charset="-78"/>
              </a:rPr>
              <a:t>وٓاْ</a:t>
            </a:r>
            <a:r>
              <a:rPr lang="ar-SA" sz="4100" b="1" dirty="0">
                <a:solidFill>
                  <a:prstClr val="black"/>
                </a:solidFill>
                <a:cs typeface="KFGQPC Uthmanic Script HAFS" panose="02000000000000000000" pitchFamily="2" charset="-78"/>
              </a:rPr>
              <a:t> إِنَّمَا </a:t>
            </a:r>
            <a:r>
              <a:rPr lang="ar-SA" sz="4100" b="1" dirty="0" err="1">
                <a:solidFill>
                  <a:prstClr val="black"/>
                </a:solidFill>
                <a:cs typeface="KFGQPC Uthmanic Script HAFS" panose="02000000000000000000" pitchFamily="2" charset="-78"/>
              </a:rPr>
              <a:t>نَحۡنُ</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مُصۡلِحُونَ</a:t>
            </a:r>
            <a:r>
              <a:rPr lang="ar-SA" sz="4100" b="1" dirty="0">
                <a:solidFill>
                  <a:prstClr val="black"/>
                </a:solidFill>
                <a:cs typeface="KFGQPC Uthmanic Script HAFS" panose="02000000000000000000" pitchFamily="2" charset="-78"/>
              </a:rPr>
              <a:t> ١١ </a:t>
            </a:r>
            <a:r>
              <a:rPr lang="ar-SA" sz="4100" b="1" dirty="0" err="1">
                <a:solidFill>
                  <a:prstClr val="black"/>
                </a:solidFill>
                <a:cs typeface="KFGQPC Uthmanic Script HAFS" panose="02000000000000000000" pitchFamily="2" charset="-78"/>
              </a:rPr>
              <a:t>أَ</a:t>
            </a:r>
            <a:r>
              <a:rPr lang="ar-SA" sz="4100" b="1" dirty="0" err="1">
                <a:solidFill>
                  <a:srgbClr val="983C27"/>
                </a:solidFill>
                <a:cs typeface="KFGQPC Uthmanic Script HAFS" panose="02000000000000000000" pitchFamily="2" charset="-78"/>
              </a:rPr>
              <a:t>لَآ</a:t>
            </a:r>
            <a:r>
              <a:rPr lang="ar-SA" sz="4100" b="1" dirty="0">
                <a:solidFill>
                  <a:srgbClr val="983C27"/>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إِنَّهُمۡ</a:t>
            </a:r>
            <a:r>
              <a:rPr lang="ar-SA" sz="4100" b="1" dirty="0">
                <a:solidFill>
                  <a:prstClr val="black"/>
                </a:solidFill>
                <a:cs typeface="KFGQPC Uthmanic Script HAFS" panose="02000000000000000000" pitchFamily="2" charset="-78"/>
              </a:rPr>
              <a:t> هُمُ </a:t>
            </a:r>
            <a:r>
              <a:rPr lang="ar-SA" sz="4100" b="1" dirty="0" err="1">
                <a:solidFill>
                  <a:prstClr val="black"/>
                </a:solidFill>
                <a:cs typeface="KFGQPC Uthmanic Script HAFS" panose="02000000000000000000" pitchFamily="2" charset="-78"/>
              </a:rPr>
              <a:t>ٱلۡمُفۡسِدُونَ</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وَلَٰكِ</a:t>
            </a:r>
            <a:r>
              <a:rPr lang="ar-SA" sz="4100" b="1" dirty="0" err="1">
                <a:solidFill>
                  <a:srgbClr val="38540A">
                    <a:lumMod val="90000"/>
                    <a:lumOff val="10000"/>
                  </a:srgbClr>
                </a:solidFill>
                <a:cs typeface="KFGQPC Uthmanic Script HAFS" panose="02000000000000000000" pitchFamily="2" charset="-78"/>
              </a:rPr>
              <a:t>ن</a:t>
            </a:r>
            <a:r>
              <a:rPr lang="ar-SA" sz="4100" b="1" dirty="0">
                <a:solidFill>
                  <a:srgbClr val="38540A">
                    <a:lumMod val="90000"/>
                    <a:lumOff val="10000"/>
                  </a:srgbClr>
                </a:solidFill>
                <a:cs typeface="KFGQPC Uthmanic Script HAFS" panose="02000000000000000000" pitchFamily="2" charset="-78"/>
              </a:rPr>
              <a:t> لَّا</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يَشۡعُرُونَ</a:t>
            </a:r>
            <a:r>
              <a:rPr lang="ar-SA" sz="4100" b="1" dirty="0">
                <a:solidFill>
                  <a:prstClr val="black"/>
                </a:solidFill>
                <a:cs typeface="KFGQPC Uthmanic Script HAFS" panose="02000000000000000000" pitchFamily="2" charset="-78"/>
              </a:rPr>
              <a:t> ١٢ وَإِذَا قِيلَ </a:t>
            </a:r>
            <a:r>
              <a:rPr lang="ar-SA" sz="4100" b="1" dirty="0" err="1">
                <a:solidFill>
                  <a:prstClr val="black"/>
                </a:solidFill>
                <a:cs typeface="KFGQPC Uthmanic Script HAFS" panose="02000000000000000000" pitchFamily="2" charset="-78"/>
              </a:rPr>
              <a:t>لَهُمۡ</a:t>
            </a:r>
            <a:r>
              <a:rPr lang="ar-SA" sz="4100" b="1" dirty="0">
                <a:solidFill>
                  <a:prstClr val="black"/>
                </a:solidFill>
                <a:cs typeface="KFGQPC Uthmanic Script HAFS" panose="02000000000000000000" pitchFamily="2" charset="-78"/>
              </a:rPr>
              <a:t> ءَامِنُواْ </a:t>
            </a:r>
            <a:r>
              <a:rPr lang="ar-SA" sz="4100" b="1" dirty="0" err="1">
                <a:solidFill>
                  <a:prstClr val="black"/>
                </a:solidFill>
                <a:cs typeface="KFGQPC Uthmanic Script HAFS" panose="02000000000000000000" pitchFamily="2" charset="-78"/>
              </a:rPr>
              <a:t>كَمَ</a:t>
            </a:r>
            <a:r>
              <a:rPr lang="ar-SA" sz="4100" b="1" dirty="0" err="1">
                <a:solidFill>
                  <a:srgbClr val="CD811F"/>
                </a:solidFill>
                <a:cs typeface="KFGQPC Uthmanic Script HAFS" panose="02000000000000000000" pitchFamily="2" charset="-78"/>
              </a:rPr>
              <a:t>آ</a:t>
            </a:r>
            <a:r>
              <a:rPr lang="ar-SA" sz="4100" b="1" dirty="0">
                <a:solidFill>
                  <a:srgbClr val="CD811F"/>
                </a:solidFill>
                <a:cs typeface="KFGQPC Uthmanic Script HAFS" panose="02000000000000000000" pitchFamily="2" charset="-78"/>
              </a:rPr>
              <a:t> </a:t>
            </a:r>
            <a:r>
              <a:rPr lang="ar-SA" sz="4100" b="1" dirty="0">
                <a:solidFill>
                  <a:prstClr val="black"/>
                </a:solidFill>
                <a:cs typeface="KFGQPC Uthmanic Script HAFS" panose="02000000000000000000" pitchFamily="2" charset="-78"/>
              </a:rPr>
              <a:t>ءَامَنَ </a:t>
            </a:r>
            <a:r>
              <a:rPr lang="ar-SA" sz="4100" b="1" dirty="0" err="1">
                <a:solidFill>
                  <a:prstClr val="black"/>
                </a:solidFill>
                <a:cs typeface="KFGQPC Uthmanic Script HAFS" panose="02000000000000000000" pitchFamily="2" charset="-78"/>
              </a:rPr>
              <a:t>ٱلنَّاسُ</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قَالُوٓاْ</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أَنُؤۡمِنُ</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كَمَ</a:t>
            </a:r>
            <a:r>
              <a:rPr lang="ar-SA" sz="4100" b="1" dirty="0" err="1">
                <a:solidFill>
                  <a:srgbClr val="CD811F"/>
                </a:solidFill>
                <a:cs typeface="KFGQPC Uthmanic Script HAFS" panose="02000000000000000000" pitchFamily="2" charset="-78"/>
              </a:rPr>
              <a:t>آ</a:t>
            </a:r>
            <a:r>
              <a:rPr lang="ar-SA" sz="4100" b="1" dirty="0">
                <a:solidFill>
                  <a:srgbClr val="CD811F"/>
                </a:solidFill>
                <a:cs typeface="KFGQPC Uthmanic Script HAFS" panose="02000000000000000000" pitchFamily="2" charset="-78"/>
              </a:rPr>
              <a:t> </a:t>
            </a:r>
            <a:r>
              <a:rPr lang="ar-SA" sz="4100" b="1" dirty="0">
                <a:solidFill>
                  <a:prstClr val="black"/>
                </a:solidFill>
                <a:cs typeface="KFGQPC Uthmanic Script HAFS" panose="02000000000000000000" pitchFamily="2" charset="-78"/>
              </a:rPr>
              <a:t>ءَامَنَ </a:t>
            </a:r>
            <a:r>
              <a:rPr lang="ar-SA" sz="4100" b="1" dirty="0" err="1">
                <a:solidFill>
                  <a:prstClr val="black"/>
                </a:solidFill>
                <a:cs typeface="KFGQPC Uthmanic Script HAFS" panose="02000000000000000000" pitchFamily="2" charset="-78"/>
              </a:rPr>
              <a:t>ٱلسُّفَهَآءُۗ</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أَ</a:t>
            </a:r>
            <a:r>
              <a:rPr lang="ar-SA" sz="4100" b="1" dirty="0" err="1">
                <a:solidFill>
                  <a:srgbClr val="CD811F"/>
                </a:solidFill>
                <a:cs typeface="KFGQPC Uthmanic Script HAFS" panose="02000000000000000000" pitchFamily="2" charset="-78"/>
              </a:rPr>
              <a:t>لَآ</a:t>
            </a:r>
            <a:r>
              <a:rPr lang="ar-SA" sz="4100" b="1" dirty="0">
                <a:solidFill>
                  <a:srgbClr val="CD811F"/>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إِنَّهُمۡ</a:t>
            </a:r>
            <a:r>
              <a:rPr lang="ar-SA" sz="4100" b="1" dirty="0">
                <a:solidFill>
                  <a:prstClr val="black"/>
                </a:solidFill>
                <a:cs typeface="KFGQPC Uthmanic Script HAFS" panose="02000000000000000000" pitchFamily="2" charset="-78"/>
              </a:rPr>
              <a:t> هُمُ </a:t>
            </a:r>
            <a:r>
              <a:rPr lang="ar-SA" sz="4100" b="1" dirty="0" err="1">
                <a:solidFill>
                  <a:prstClr val="black"/>
                </a:solidFill>
                <a:cs typeface="KFGQPC Uthmanic Script HAFS" panose="02000000000000000000" pitchFamily="2" charset="-78"/>
              </a:rPr>
              <a:t>ٱلسُّفَهَآءُ</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وَلَٰكِ</a:t>
            </a:r>
            <a:r>
              <a:rPr lang="ar-SA" sz="4100" b="1" dirty="0" err="1">
                <a:solidFill>
                  <a:srgbClr val="38540A">
                    <a:lumMod val="90000"/>
                    <a:lumOff val="10000"/>
                  </a:srgbClr>
                </a:solidFill>
                <a:cs typeface="KFGQPC Uthmanic Script HAFS" panose="02000000000000000000" pitchFamily="2" charset="-78"/>
              </a:rPr>
              <a:t>ن</a:t>
            </a:r>
            <a:r>
              <a:rPr lang="ar-SA" sz="4100" b="1" dirty="0">
                <a:solidFill>
                  <a:srgbClr val="38540A">
                    <a:lumMod val="90000"/>
                    <a:lumOff val="10000"/>
                  </a:srgbClr>
                </a:solidFill>
                <a:cs typeface="KFGQPC Uthmanic Script HAFS" panose="02000000000000000000" pitchFamily="2" charset="-78"/>
              </a:rPr>
              <a:t> لَّا</a:t>
            </a:r>
            <a:r>
              <a:rPr lang="ar-SA" sz="4100" b="1" dirty="0">
                <a:solidFill>
                  <a:prstClr val="black"/>
                </a:solidFill>
                <a:cs typeface="KFGQPC Uthmanic Script HAFS" panose="02000000000000000000" pitchFamily="2" charset="-78"/>
              </a:rPr>
              <a:t> </a:t>
            </a:r>
            <a:r>
              <a:rPr lang="ar-SA" sz="4100" b="1" dirty="0" err="1">
                <a:solidFill>
                  <a:prstClr val="black"/>
                </a:solidFill>
                <a:cs typeface="KFGQPC Uthmanic Script HAFS" panose="02000000000000000000" pitchFamily="2" charset="-78"/>
              </a:rPr>
              <a:t>يَعۡلَمُونَ</a:t>
            </a:r>
            <a:r>
              <a:rPr lang="ar-SA" sz="4100" b="1" dirty="0">
                <a:solidFill>
                  <a:prstClr val="black"/>
                </a:solidFill>
                <a:cs typeface="KFGQPC Uthmanic Script HAFS" panose="02000000000000000000" pitchFamily="2" charset="-78"/>
              </a:rPr>
              <a:t> ١٣</a:t>
            </a:r>
            <a:endParaRPr lang="en-US" sz="4100" b="1" dirty="0">
              <a:solidFill>
                <a:prstClr val="black"/>
              </a:solidFill>
              <a:cs typeface="KFGQPC Uthmanic Script HAFS" panose="02000000000000000000" pitchFamily="2" charset="-78"/>
            </a:endParaRPr>
          </a:p>
        </p:txBody>
      </p:sp>
      <p:pic>
        <p:nvPicPr>
          <p:cNvPr id="5" name="صورة 4"/>
          <p:cNvPicPr>
            <a:picLocks noChangeAspect="1"/>
          </p:cNvPicPr>
          <p:nvPr/>
        </p:nvPicPr>
        <p:blipFill>
          <a:blip r:embed="rId4"/>
          <a:stretch>
            <a:fillRect/>
          </a:stretch>
        </p:blipFill>
        <p:spPr>
          <a:xfrm>
            <a:off x="5646000" y="5965944"/>
            <a:ext cx="900000" cy="393749"/>
          </a:xfrm>
          <a:prstGeom prst="rect">
            <a:avLst/>
          </a:prstGeom>
        </p:spPr>
      </p:pic>
      <p:cxnSp>
        <p:nvCxnSpPr>
          <p:cNvPr id="15" name="رابط مستقيم 14"/>
          <p:cNvCxnSpPr/>
          <p:nvPr/>
        </p:nvCxnSpPr>
        <p:spPr>
          <a:xfrm flipH="1">
            <a:off x="1174371" y="1456780"/>
            <a:ext cx="360000" cy="0"/>
          </a:xfrm>
          <a:prstGeom prst="line">
            <a:avLst/>
          </a:prstGeom>
          <a:ln w="38100">
            <a:solidFill>
              <a:srgbClr val="FF0000">
                <a:alpha val="60000"/>
              </a:srgbClr>
            </a:solidFill>
          </a:ln>
        </p:spPr>
        <p:style>
          <a:lnRef idx="1">
            <a:schemeClr val="accent1"/>
          </a:lnRef>
          <a:fillRef idx="0">
            <a:schemeClr val="accent1"/>
          </a:fillRef>
          <a:effectRef idx="0">
            <a:schemeClr val="accent1"/>
          </a:effectRef>
          <a:fontRef idx="minor">
            <a:schemeClr val="tx1"/>
          </a:fontRef>
        </p:style>
      </p:cxnSp>
      <p:sp>
        <p:nvSpPr>
          <p:cNvPr id="4" name="مربع نص 3"/>
          <p:cNvSpPr txBox="1"/>
          <p:nvPr/>
        </p:nvSpPr>
        <p:spPr>
          <a:xfrm>
            <a:off x="5820756" y="6459166"/>
            <a:ext cx="1210235" cy="369332"/>
          </a:xfrm>
          <a:prstGeom prst="rect">
            <a:avLst/>
          </a:prstGeom>
          <a:solidFill>
            <a:srgbClr val="66FF33"/>
          </a:solidFill>
        </p:spPr>
        <p:txBody>
          <a:bodyPr wrap="square" rtlCol="1">
            <a:spAutoFit/>
          </a:bodyPr>
          <a:lstStyle/>
          <a:p>
            <a:pPr algn="ctr" rtl="1"/>
            <a:r>
              <a:rPr lang="en-US" b="1" dirty="0">
                <a:solidFill>
                  <a:prstClr val="black"/>
                </a:solidFill>
              </a:rPr>
              <a:t>Ghonah</a:t>
            </a:r>
            <a:endParaRPr lang="ar-SA" b="1" dirty="0">
              <a:solidFill>
                <a:prstClr val="black"/>
              </a:solidFill>
            </a:endParaRPr>
          </a:p>
        </p:txBody>
      </p:sp>
      <p:sp>
        <p:nvSpPr>
          <p:cNvPr id="23" name="مربع نص 22"/>
          <p:cNvSpPr txBox="1"/>
          <p:nvPr/>
        </p:nvSpPr>
        <p:spPr>
          <a:xfrm>
            <a:off x="8252001" y="6459553"/>
            <a:ext cx="1210235" cy="369332"/>
          </a:xfrm>
          <a:prstGeom prst="rect">
            <a:avLst/>
          </a:prstGeom>
          <a:solidFill>
            <a:srgbClr val="FF0000"/>
          </a:solidFill>
        </p:spPr>
        <p:txBody>
          <a:bodyPr wrap="square" rtlCol="1">
            <a:spAutoFit/>
          </a:bodyPr>
          <a:lstStyle/>
          <a:p>
            <a:pPr algn="ctr" rtl="1"/>
            <a:r>
              <a:rPr lang="en-US" b="1" dirty="0">
                <a:solidFill>
                  <a:prstClr val="black"/>
                </a:solidFill>
              </a:rPr>
              <a:t>Sakt</a:t>
            </a:r>
            <a:endParaRPr lang="ar-SA" b="1" dirty="0">
              <a:solidFill>
                <a:prstClr val="black"/>
              </a:solidFill>
            </a:endParaRPr>
          </a:p>
        </p:txBody>
      </p:sp>
      <p:sp>
        <p:nvSpPr>
          <p:cNvPr id="24" name="مربع نص 23"/>
          <p:cNvSpPr txBox="1"/>
          <p:nvPr/>
        </p:nvSpPr>
        <p:spPr>
          <a:xfrm>
            <a:off x="3158996" y="6462025"/>
            <a:ext cx="1210235" cy="369332"/>
          </a:xfrm>
          <a:prstGeom prst="rect">
            <a:avLst/>
          </a:prstGeom>
          <a:solidFill>
            <a:schemeClr val="accent6"/>
          </a:solidFill>
        </p:spPr>
        <p:txBody>
          <a:bodyPr wrap="square" rtlCol="1">
            <a:spAutoFit/>
          </a:bodyPr>
          <a:lstStyle/>
          <a:p>
            <a:pPr algn="ctr" rtl="1"/>
            <a:r>
              <a:rPr lang="en-US" b="1" dirty="0">
                <a:solidFill>
                  <a:prstClr val="black"/>
                </a:solidFill>
              </a:rPr>
              <a:t>Madd</a:t>
            </a:r>
            <a:endParaRPr lang="ar-SA" b="1" dirty="0">
              <a:solidFill>
                <a:prstClr val="black"/>
              </a:solidFill>
            </a:endParaRPr>
          </a:p>
        </p:txBody>
      </p:sp>
      <p:sp>
        <p:nvSpPr>
          <p:cNvPr id="6" name="Rectangle 5"/>
          <p:cNvSpPr/>
          <p:nvPr/>
        </p:nvSpPr>
        <p:spPr>
          <a:xfrm>
            <a:off x="11638706" y="6481437"/>
            <a:ext cx="481222" cy="369332"/>
          </a:xfrm>
          <a:prstGeom prst="rect">
            <a:avLst/>
          </a:prstGeom>
        </p:spPr>
        <p:txBody>
          <a:bodyPr wrap="none">
            <a:spAutoFit/>
          </a:bodyPr>
          <a:lstStyle/>
          <a:p>
            <a:pPr algn="ctr"/>
            <a:r>
              <a:rPr lang="en-MY" b="1" dirty="0" smtClean="0">
                <a:latin typeface="Elephant" panose="02020904090505020303" pitchFamily="18" charset="0"/>
              </a:rPr>
              <a:t>10</a:t>
            </a:r>
            <a:endParaRPr lang="en-MY" b="1" dirty="0">
              <a:latin typeface="Elephant" panose="02020904090505020303" pitchFamily="18" charset="0"/>
            </a:endParaRPr>
          </a:p>
        </p:txBody>
      </p:sp>
    </p:spTree>
    <p:extLst>
      <p:ext uri="{BB962C8B-B14F-4D97-AF65-F5344CB8AC3E}">
        <p14:creationId xmlns:p14="http://schemas.microsoft.com/office/powerpoint/2010/main" val="2676511872"/>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7" name="مربع نص 6"/>
          <p:cNvSpPr txBox="1"/>
          <p:nvPr/>
        </p:nvSpPr>
        <p:spPr>
          <a:xfrm>
            <a:off x="408326" y="514003"/>
            <a:ext cx="11322424" cy="5262979"/>
          </a:xfrm>
          <a:prstGeom prst="rect">
            <a:avLst/>
          </a:prstGeom>
        </p:spPr>
        <p:style>
          <a:lnRef idx="1">
            <a:schemeClr val="accent6"/>
          </a:lnRef>
          <a:fillRef idx="2">
            <a:schemeClr val="accent6"/>
          </a:fillRef>
          <a:effectRef idx="1">
            <a:schemeClr val="accent6"/>
          </a:effectRef>
          <a:fontRef idx="minor">
            <a:schemeClr val="dk1"/>
          </a:fontRef>
        </p:style>
        <p:txBody>
          <a:bodyPr wrap="square" rtlCol="1">
            <a:spAutoFit/>
          </a:bodyPr>
          <a:lstStyle/>
          <a:p>
            <a:pPr algn="justLow" rtl="1">
              <a:lnSpc>
                <a:spcPct val="200000"/>
              </a:lnSpc>
            </a:pPr>
            <a:r>
              <a:rPr lang="ar-SA" sz="4200" b="1" dirty="0">
                <a:solidFill>
                  <a:prstClr val="black"/>
                </a:solidFill>
                <a:cs typeface="KFGQPC Uthmanic Script HAFS" panose="02000000000000000000" pitchFamily="2" charset="-78"/>
              </a:rPr>
              <a:t>وَإِذَا لَقُواْ </a:t>
            </a:r>
            <a:r>
              <a:rPr lang="ar-SA" sz="4200" b="1" dirty="0" err="1">
                <a:solidFill>
                  <a:prstClr val="black"/>
                </a:solidFill>
                <a:cs typeface="KFGQPC Uthmanic Script HAFS" panose="02000000000000000000" pitchFamily="2" charset="-78"/>
              </a:rPr>
              <a:t>ٱلَّذِينَ</a:t>
            </a:r>
            <a:r>
              <a:rPr lang="ar-SA" sz="4200" b="1" dirty="0">
                <a:solidFill>
                  <a:prstClr val="black"/>
                </a:solidFill>
                <a:cs typeface="KFGQPC Uthmanic Script HAFS" panose="02000000000000000000" pitchFamily="2" charset="-78"/>
              </a:rPr>
              <a:t> ءَامَنُواْ </a:t>
            </a:r>
            <a:r>
              <a:rPr lang="ar-SA" sz="4200" b="1" dirty="0" err="1">
                <a:solidFill>
                  <a:prstClr val="black"/>
                </a:solidFill>
                <a:cs typeface="KFGQPC Uthmanic Script HAFS" panose="02000000000000000000" pitchFamily="2" charset="-78"/>
              </a:rPr>
              <a:t>قَالُ</a:t>
            </a:r>
            <a:r>
              <a:rPr lang="ar-SA" sz="4200" b="1" dirty="0" err="1">
                <a:solidFill>
                  <a:srgbClr val="CD811F"/>
                </a:solidFill>
                <a:cs typeface="KFGQPC Uthmanic Script HAFS" panose="02000000000000000000" pitchFamily="2" charset="-78"/>
              </a:rPr>
              <a:t>وٓاْ</a:t>
            </a:r>
            <a:r>
              <a:rPr lang="ar-SA" sz="4200" b="1" dirty="0">
                <a:solidFill>
                  <a:srgbClr val="CD811F"/>
                </a:solidFill>
                <a:cs typeface="KFGQPC Uthmanic Script HAFS" panose="02000000000000000000" pitchFamily="2" charset="-78"/>
              </a:rPr>
              <a:t> </a:t>
            </a:r>
            <a:r>
              <a:rPr lang="ar-SA" sz="4200" b="1" dirty="0">
                <a:solidFill>
                  <a:prstClr val="black"/>
                </a:solidFill>
                <a:cs typeface="KFGQPC Uthmanic Script HAFS" panose="02000000000000000000" pitchFamily="2" charset="-78"/>
              </a:rPr>
              <a:t>ءَامَنَّا وَإِذَا </a:t>
            </a:r>
            <a:r>
              <a:rPr lang="ar-SA" sz="4200" b="1" dirty="0" err="1">
                <a:solidFill>
                  <a:prstClr val="black"/>
                </a:solidFill>
                <a:cs typeface="KFGQPC Uthmanic Script HAFS" panose="02000000000000000000" pitchFamily="2" charset="-78"/>
              </a:rPr>
              <a:t>خَلَ</a:t>
            </a:r>
            <a:r>
              <a:rPr lang="ar-SA" sz="4200" b="1" dirty="0" err="1">
                <a:solidFill>
                  <a:srgbClr val="FF0000"/>
                </a:solidFill>
                <a:cs typeface="KFGQPC Uthmanic Script HAFS" panose="02000000000000000000" pitchFamily="2" charset="-78"/>
              </a:rPr>
              <a:t>وۡاْ</a:t>
            </a:r>
            <a:r>
              <a:rPr lang="ar-SA" sz="4200" b="1" dirty="0">
                <a:solidFill>
                  <a:srgbClr val="FF0000"/>
                </a:solidFill>
                <a:cs typeface="KFGQPC Uthmanic Script HAFS" panose="02000000000000000000" pitchFamily="2" charset="-78"/>
              </a:rPr>
              <a:t> </a:t>
            </a:r>
            <a:r>
              <a:rPr lang="ar-SA" sz="4200" b="1" dirty="0" err="1">
                <a:solidFill>
                  <a:srgbClr val="FF0000"/>
                </a:solidFill>
                <a:cs typeface="KFGQPC Uthmanic Script HAFS" panose="02000000000000000000" pitchFamily="2" charset="-78"/>
              </a:rPr>
              <a:t>إِ</a:t>
            </a:r>
            <a:r>
              <a:rPr lang="ar-SA" sz="4200" b="1" dirty="0" err="1">
                <a:solidFill>
                  <a:prstClr val="black"/>
                </a:solidFill>
                <a:cs typeface="KFGQPC Uthmanic Script HAFS" panose="02000000000000000000" pitchFamily="2" charset="-78"/>
              </a:rPr>
              <a:t>لَىٰ</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شَيَٰطِينِهِمۡ</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قَالُ</a:t>
            </a:r>
            <a:r>
              <a:rPr lang="ar-SA" sz="4200" b="1" dirty="0" err="1">
                <a:solidFill>
                  <a:srgbClr val="CD811F"/>
                </a:solidFill>
                <a:cs typeface="KFGQPC Uthmanic Script HAFS" panose="02000000000000000000" pitchFamily="2" charset="-78"/>
              </a:rPr>
              <a:t>وٓاْ</a:t>
            </a:r>
            <a:r>
              <a:rPr lang="ar-SA" sz="4200" b="1" dirty="0">
                <a:solidFill>
                  <a:srgbClr val="CD811F"/>
                </a:solidFill>
                <a:cs typeface="KFGQPC Uthmanic Script HAFS" panose="02000000000000000000" pitchFamily="2" charset="-78"/>
              </a:rPr>
              <a:t> </a:t>
            </a:r>
            <a:r>
              <a:rPr lang="ar-SA" sz="4200" b="1" dirty="0">
                <a:solidFill>
                  <a:prstClr val="black"/>
                </a:solidFill>
                <a:cs typeface="KFGQPC Uthmanic Script HAFS" panose="02000000000000000000" pitchFamily="2" charset="-78"/>
              </a:rPr>
              <a:t>إِنَّا </a:t>
            </a:r>
            <a:r>
              <a:rPr lang="ar-SA" sz="4200" b="1" dirty="0" err="1">
                <a:solidFill>
                  <a:prstClr val="black"/>
                </a:solidFill>
                <a:cs typeface="KFGQPC Uthmanic Script HAFS" panose="02000000000000000000" pitchFamily="2" charset="-78"/>
              </a:rPr>
              <a:t>مَعَكُ</a:t>
            </a:r>
            <a:r>
              <a:rPr lang="ar-SA" sz="4200" b="1" dirty="0" err="1">
                <a:solidFill>
                  <a:srgbClr val="FF0000"/>
                </a:solidFill>
                <a:cs typeface="KFGQPC Uthmanic Script HAFS" panose="02000000000000000000" pitchFamily="2" charset="-78"/>
              </a:rPr>
              <a:t>مۡ</a:t>
            </a:r>
            <a:r>
              <a:rPr lang="ar-SA" sz="4200" b="1" dirty="0">
                <a:solidFill>
                  <a:srgbClr val="FF0000"/>
                </a:solidFill>
                <a:cs typeface="KFGQPC Uthmanic Script HAFS" panose="02000000000000000000" pitchFamily="2" charset="-78"/>
              </a:rPr>
              <a:t> إِ</a:t>
            </a:r>
            <a:r>
              <a:rPr lang="ar-SA" sz="4200" b="1" dirty="0">
                <a:solidFill>
                  <a:prstClr val="black"/>
                </a:solidFill>
                <a:cs typeface="KFGQPC Uthmanic Script HAFS" panose="02000000000000000000" pitchFamily="2" charset="-78"/>
              </a:rPr>
              <a:t>نَّمَا </a:t>
            </a:r>
            <a:r>
              <a:rPr lang="ar-SA" sz="4200" b="1" dirty="0" err="1">
                <a:solidFill>
                  <a:prstClr val="black"/>
                </a:solidFill>
                <a:cs typeface="KFGQPC Uthmanic Script HAFS" panose="02000000000000000000" pitchFamily="2" charset="-78"/>
              </a:rPr>
              <a:t>نَحۡنُ</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مُسۡتَهۡزِءُونَ</a:t>
            </a:r>
            <a:r>
              <a:rPr lang="ar-SA" sz="4200" b="1" dirty="0">
                <a:solidFill>
                  <a:prstClr val="black"/>
                </a:solidFill>
                <a:cs typeface="KFGQPC Uthmanic Script HAFS" panose="02000000000000000000" pitchFamily="2" charset="-78"/>
              </a:rPr>
              <a:t> ١٤ </a:t>
            </a:r>
            <a:r>
              <a:rPr lang="ar-SA" sz="4200" b="1" dirty="0" err="1">
                <a:solidFill>
                  <a:prstClr val="black"/>
                </a:solidFill>
                <a:cs typeface="KFGQPC Uthmanic Script HAFS" panose="02000000000000000000" pitchFamily="2" charset="-78"/>
              </a:rPr>
              <a:t>ٱللَّهُ</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يَسۡتَهۡزِئُ</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بِهِمۡ</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وَيَمُدُّهُمۡ</a:t>
            </a:r>
            <a:r>
              <a:rPr lang="ar-SA" sz="4200" b="1" dirty="0">
                <a:solidFill>
                  <a:prstClr val="black"/>
                </a:solidFill>
                <a:cs typeface="KFGQPC Uthmanic Script HAFS" panose="02000000000000000000" pitchFamily="2" charset="-78"/>
              </a:rPr>
              <a:t> فِي </a:t>
            </a:r>
            <a:r>
              <a:rPr lang="ar-SA" sz="4200" b="1" dirty="0" err="1">
                <a:solidFill>
                  <a:prstClr val="black"/>
                </a:solidFill>
                <a:cs typeface="KFGQPC Uthmanic Script HAFS" panose="02000000000000000000" pitchFamily="2" charset="-78"/>
              </a:rPr>
              <a:t>طُغۡيَٰنِهِمۡ</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يَعۡمَهُونَ</a:t>
            </a:r>
            <a:r>
              <a:rPr lang="ar-SA" sz="4200" b="1" dirty="0">
                <a:solidFill>
                  <a:prstClr val="black"/>
                </a:solidFill>
                <a:cs typeface="KFGQPC Uthmanic Script HAFS" panose="02000000000000000000" pitchFamily="2" charset="-78"/>
              </a:rPr>
              <a:t> ١٥ </a:t>
            </a:r>
            <a:r>
              <a:rPr lang="ar-SA" sz="4200" b="1" dirty="0" err="1">
                <a:solidFill>
                  <a:prstClr val="black"/>
                </a:solidFill>
                <a:cs typeface="KFGQPC Uthmanic Script HAFS" panose="02000000000000000000" pitchFamily="2" charset="-78"/>
              </a:rPr>
              <a:t>أُوْلَٰٓئِكَ</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ٱلَّذِينَ</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ٱشۡتَرَوُاْ</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ٱلضَّلَٰلَةَ</a:t>
            </a:r>
            <a:r>
              <a:rPr lang="ar-SA" sz="4200" b="1" dirty="0">
                <a:solidFill>
                  <a:prstClr val="black"/>
                </a:solidFill>
                <a:cs typeface="KFGQPC Uthmanic Script HAFS" panose="02000000000000000000" pitchFamily="2" charset="-78"/>
              </a:rPr>
              <a:t> </a:t>
            </a:r>
            <a:r>
              <a:rPr lang="ar-SA" sz="4200" b="1" dirty="0" err="1">
                <a:solidFill>
                  <a:prstClr val="black"/>
                </a:solidFill>
                <a:cs typeface="KFGQPC Uthmanic Script HAFS" panose="02000000000000000000" pitchFamily="2" charset="-78"/>
              </a:rPr>
              <a:t>بِٱلۡهُدَىٰ</a:t>
            </a:r>
            <a:r>
              <a:rPr lang="ar-SA" sz="4200" b="1" dirty="0">
                <a:solidFill>
                  <a:prstClr val="black"/>
                </a:solidFill>
                <a:cs typeface="KFGQPC Uthmanic Script HAFS" panose="02000000000000000000" pitchFamily="2" charset="-78"/>
              </a:rPr>
              <a:t> فَمَا رَبِحَت </a:t>
            </a:r>
            <a:r>
              <a:rPr lang="ar-SA" sz="4200" b="1" dirty="0" err="1">
                <a:solidFill>
                  <a:prstClr val="black"/>
                </a:solidFill>
                <a:cs typeface="KFGQPC Uthmanic Script HAFS" panose="02000000000000000000" pitchFamily="2" charset="-78"/>
              </a:rPr>
              <a:t>تِّجَٰرَتُهُمۡ</a:t>
            </a:r>
            <a:r>
              <a:rPr lang="ar-SA" sz="4200" b="1" dirty="0">
                <a:solidFill>
                  <a:prstClr val="black"/>
                </a:solidFill>
                <a:cs typeface="KFGQPC Uthmanic Script HAFS" panose="02000000000000000000" pitchFamily="2" charset="-78"/>
              </a:rPr>
              <a:t> وَمَا كَانُواْ </a:t>
            </a:r>
            <a:r>
              <a:rPr lang="ar-SA" sz="4200" b="1" dirty="0" err="1">
                <a:solidFill>
                  <a:prstClr val="black"/>
                </a:solidFill>
                <a:cs typeface="KFGQPC Uthmanic Script HAFS" panose="02000000000000000000" pitchFamily="2" charset="-78"/>
              </a:rPr>
              <a:t>مُهۡتَدِينَ</a:t>
            </a:r>
            <a:r>
              <a:rPr lang="ar-SA" sz="4200" b="1" dirty="0">
                <a:solidFill>
                  <a:prstClr val="black"/>
                </a:solidFill>
                <a:cs typeface="KFGQPC Uthmanic Script HAFS" panose="02000000000000000000" pitchFamily="2" charset="-78"/>
              </a:rPr>
              <a:t> ١٦</a:t>
            </a:r>
            <a:endParaRPr lang="en-US" sz="4200" b="1" dirty="0">
              <a:solidFill>
                <a:prstClr val="black"/>
              </a:solidFill>
              <a:cs typeface="KFGQPC Uthmanic Script HAFS" panose="02000000000000000000" pitchFamily="2" charset="-78"/>
            </a:endParaRPr>
          </a:p>
        </p:txBody>
      </p:sp>
      <p:pic>
        <p:nvPicPr>
          <p:cNvPr id="5" name="صورة 4"/>
          <p:cNvPicPr>
            <a:picLocks noChangeAspect="1"/>
          </p:cNvPicPr>
          <p:nvPr/>
        </p:nvPicPr>
        <p:blipFill>
          <a:blip r:embed="rId4"/>
          <a:stretch>
            <a:fillRect/>
          </a:stretch>
        </p:blipFill>
        <p:spPr>
          <a:xfrm>
            <a:off x="5646000" y="5580107"/>
            <a:ext cx="900000" cy="393749"/>
          </a:xfrm>
          <a:prstGeom prst="rect">
            <a:avLst/>
          </a:prstGeom>
        </p:spPr>
      </p:pic>
      <p:sp>
        <p:nvSpPr>
          <p:cNvPr id="4" name="مربع نص 3"/>
          <p:cNvSpPr txBox="1"/>
          <p:nvPr/>
        </p:nvSpPr>
        <p:spPr>
          <a:xfrm>
            <a:off x="5820756" y="6459166"/>
            <a:ext cx="1210235" cy="369332"/>
          </a:xfrm>
          <a:prstGeom prst="rect">
            <a:avLst/>
          </a:prstGeom>
          <a:solidFill>
            <a:srgbClr val="66FF33"/>
          </a:solidFill>
        </p:spPr>
        <p:txBody>
          <a:bodyPr wrap="square" rtlCol="1">
            <a:spAutoFit/>
          </a:bodyPr>
          <a:lstStyle/>
          <a:p>
            <a:pPr algn="ctr" rtl="1"/>
            <a:r>
              <a:rPr lang="en-US" b="1" dirty="0">
                <a:solidFill>
                  <a:prstClr val="black"/>
                </a:solidFill>
              </a:rPr>
              <a:t>Ghonah</a:t>
            </a:r>
            <a:endParaRPr lang="ar-SA" b="1" dirty="0">
              <a:solidFill>
                <a:prstClr val="black"/>
              </a:solidFill>
            </a:endParaRPr>
          </a:p>
        </p:txBody>
      </p:sp>
      <p:sp>
        <p:nvSpPr>
          <p:cNvPr id="23" name="مربع نص 22"/>
          <p:cNvSpPr txBox="1"/>
          <p:nvPr/>
        </p:nvSpPr>
        <p:spPr>
          <a:xfrm>
            <a:off x="8252001" y="6459553"/>
            <a:ext cx="1210235" cy="369332"/>
          </a:xfrm>
          <a:prstGeom prst="rect">
            <a:avLst/>
          </a:prstGeom>
          <a:solidFill>
            <a:srgbClr val="FF0000"/>
          </a:solidFill>
        </p:spPr>
        <p:txBody>
          <a:bodyPr wrap="square" rtlCol="1">
            <a:spAutoFit/>
          </a:bodyPr>
          <a:lstStyle/>
          <a:p>
            <a:pPr algn="ctr" rtl="1"/>
            <a:r>
              <a:rPr lang="en-US" b="1" dirty="0">
                <a:solidFill>
                  <a:prstClr val="black"/>
                </a:solidFill>
              </a:rPr>
              <a:t>Sakt</a:t>
            </a:r>
            <a:endParaRPr lang="ar-SA" b="1" dirty="0">
              <a:solidFill>
                <a:prstClr val="black"/>
              </a:solidFill>
            </a:endParaRPr>
          </a:p>
        </p:txBody>
      </p:sp>
      <p:sp>
        <p:nvSpPr>
          <p:cNvPr id="24" name="مربع نص 23"/>
          <p:cNvSpPr txBox="1"/>
          <p:nvPr/>
        </p:nvSpPr>
        <p:spPr>
          <a:xfrm>
            <a:off x="3158996" y="6462025"/>
            <a:ext cx="1210235" cy="369332"/>
          </a:xfrm>
          <a:prstGeom prst="rect">
            <a:avLst/>
          </a:prstGeom>
          <a:solidFill>
            <a:schemeClr val="accent6"/>
          </a:solidFill>
        </p:spPr>
        <p:txBody>
          <a:bodyPr wrap="square" rtlCol="1">
            <a:spAutoFit/>
          </a:bodyPr>
          <a:lstStyle/>
          <a:p>
            <a:pPr algn="ctr" rtl="1"/>
            <a:r>
              <a:rPr lang="en-US" b="1" dirty="0">
                <a:solidFill>
                  <a:prstClr val="black"/>
                </a:solidFill>
              </a:rPr>
              <a:t>Madd</a:t>
            </a:r>
            <a:endParaRPr lang="ar-SA" b="1" dirty="0">
              <a:solidFill>
                <a:prstClr val="black"/>
              </a:solidFill>
            </a:endParaRPr>
          </a:p>
        </p:txBody>
      </p:sp>
      <p:sp>
        <p:nvSpPr>
          <p:cNvPr id="2" name="Rectangle 1"/>
          <p:cNvSpPr/>
          <p:nvPr/>
        </p:nvSpPr>
        <p:spPr>
          <a:xfrm>
            <a:off x="11671711" y="6459166"/>
            <a:ext cx="428323" cy="369332"/>
          </a:xfrm>
          <a:prstGeom prst="rect">
            <a:avLst/>
          </a:prstGeom>
        </p:spPr>
        <p:txBody>
          <a:bodyPr wrap="none">
            <a:spAutoFit/>
          </a:bodyPr>
          <a:lstStyle/>
          <a:p>
            <a:pPr algn="ctr"/>
            <a:r>
              <a:rPr lang="en-MY" b="1" dirty="0" smtClean="0">
                <a:latin typeface="Elephant" panose="02020904090505020303" pitchFamily="18" charset="0"/>
              </a:rPr>
              <a:t>11</a:t>
            </a:r>
            <a:endParaRPr lang="en-MY" b="1" dirty="0">
              <a:latin typeface="Elephant" panose="02020904090505020303" pitchFamily="18" charset="0"/>
            </a:endParaRPr>
          </a:p>
        </p:txBody>
      </p:sp>
    </p:spTree>
    <p:extLst>
      <p:ext uri="{BB962C8B-B14F-4D97-AF65-F5344CB8AC3E}">
        <p14:creationId xmlns:p14="http://schemas.microsoft.com/office/powerpoint/2010/main" val="3390706323"/>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592428" y="709863"/>
            <a:ext cx="10637949" cy="4584032"/>
          </a:xfrm>
          <a:prstGeom prst="ellipse">
            <a:avLst/>
          </a:prstGeom>
          <a:solidFill>
            <a:schemeClr val="accent2">
              <a:lumMod val="20000"/>
              <a:lumOff val="80000"/>
            </a:schemeClr>
          </a:solidFill>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MY"/>
          </a:p>
        </p:txBody>
      </p:sp>
      <p:sp>
        <p:nvSpPr>
          <p:cNvPr id="4" name="TextBox 3"/>
          <p:cNvSpPr txBox="1"/>
          <p:nvPr/>
        </p:nvSpPr>
        <p:spPr>
          <a:xfrm>
            <a:off x="592428" y="1722447"/>
            <a:ext cx="10637950" cy="3340082"/>
          </a:xfrm>
          <a:prstGeom prst="rect">
            <a:avLst/>
          </a:prstGeom>
          <a:noFill/>
        </p:spPr>
        <p:txBody>
          <a:bodyPr wrap="square" rtlCol="0">
            <a:spAutoFit/>
          </a:bodyPr>
          <a:lstStyle/>
          <a:p>
            <a:pPr algn="ctr">
              <a:lnSpc>
                <a:spcPct val="150000"/>
              </a:lnSpc>
            </a:pPr>
            <a:r>
              <a:rPr lang="en-MY" sz="3600" dirty="0" smtClean="0">
                <a:latin typeface="Elephant" panose="02020904090505020303" pitchFamily="18" charset="0"/>
              </a:rPr>
              <a:t>WE WILL MEET AGAIN NEXT TIME. INN SHAA ALLAH</a:t>
            </a:r>
          </a:p>
          <a:p>
            <a:pPr algn="ctr">
              <a:lnSpc>
                <a:spcPct val="150000"/>
              </a:lnSpc>
            </a:pPr>
            <a:r>
              <a:rPr lang="en-MY" sz="3600" dirty="0" smtClean="0">
                <a:latin typeface="Elephant" panose="02020904090505020303" pitchFamily="18" charset="0"/>
              </a:rPr>
              <a:t>THANK YOU</a:t>
            </a:r>
          </a:p>
          <a:p>
            <a:pPr algn="ctr">
              <a:lnSpc>
                <a:spcPct val="150000"/>
              </a:lnSpc>
            </a:pPr>
            <a:r>
              <a:rPr lang="en-MY" sz="3600" dirty="0" smtClean="0">
                <a:latin typeface="Elephant" panose="02020904090505020303" pitchFamily="18" charset="0"/>
              </a:rPr>
              <a:t>TERIMA KASIH</a:t>
            </a:r>
            <a:endParaRPr lang="en-MY" sz="3600" dirty="0">
              <a:latin typeface="Elephant" panose="02020904090505020303" pitchFamily="18"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6054" y="4592054"/>
            <a:ext cx="2265946" cy="2265946"/>
          </a:xfrm>
          <a:prstGeom prst="rect">
            <a:avLst/>
          </a:prstGeom>
        </p:spPr>
      </p:pic>
    </p:spTree>
    <p:extLst>
      <p:ext uri="{BB962C8B-B14F-4D97-AF65-F5344CB8AC3E}">
        <p14:creationId xmlns:p14="http://schemas.microsoft.com/office/powerpoint/2010/main" val="419782764"/>
      </p:ext>
    </p:extLst>
  </p:cSld>
  <p:clrMapOvr>
    <a:masterClrMapping/>
  </p:clrMapOvr>
  <mc:AlternateContent xmlns:mc="http://schemas.openxmlformats.org/markup-compatibility/2006">
    <mc:Choice xmlns:p14="http://schemas.microsoft.com/office/powerpoint/2010/main" Requires="p14">
      <p:transition spd="slow" p14:dur="2000">
        <p:sndAc>
          <p:stSnd>
            <p:snd r:embed="rId2" name="click.wav"/>
          </p:stSnd>
        </p:sndAc>
      </p:transition>
    </mc:Choice>
    <mc:Fallback>
      <p:transition spd="slow">
        <p:sndAc>
          <p:stSnd>
            <p:snd r:embed="rId2" name="click.wav"/>
          </p:stSnd>
        </p:sndAc>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شريحة">
  <a:themeElements>
    <a:clrScheme name="شريحة">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شريح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ريحة">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ppt/theme/theme3.xml><?xml version="1.0" encoding="utf-8"?>
<a:theme xmlns:a="http://schemas.openxmlformats.org/drawingml/2006/main" name="1_شريحة">
  <a:themeElements>
    <a:clrScheme name="شريحة">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شريح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ريحة">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ppt/theme/theme4.xml><?xml version="1.0" encoding="utf-8"?>
<a:theme xmlns:a="http://schemas.openxmlformats.org/drawingml/2006/main" name="2_شريحة">
  <a:themeElements>
    <a:clrScheme name="شريحة">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شريحة">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ريحة">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975</TotalTime>
  <Words>1687</Words>
  <Application>Microsoft Office PowerPoint</Application>
  <PresentationFormat>Widescreen</PresentationFormat>
  <Paragraphs>311</Paragraphs>
  <Slides>13</Slides>
  <Notes>1</Notes>
  <HiddenSlides>0</HiddenSlides>
  <MMClips>0</MMClips>
  <ScaleCrop>false</ScaleCrop>
  <HeadingPairs>
    <vt:vector size="6" baseType="variant">
      <vt:variant>
        <vt:lpstr>Fonts Used</vt:lpstr>
      </vt:variant>
      <vt:variant>
        <vt:i4>12</vt:i4>
      </vt:variant>
      <vt:variant>
        <vt:lpstr>Theme</vt:lpstr>
      </vt:variant>
      <vt:variant>
        <vt:i4>4</vt:i4>
      </vt:variant>
      <vt:variant>
        <vt:lpstr>Slide Titles</vt:lpstr>
      </vt:variant>
      <vt:variant>
        <vt:i4>13</vt:i4>
      </vt:variant>
    </vt:vector>
  </HeadingPairs>
  <TitlesOfParts>
    <vt:vector size="29" baseType="lpstr">
      <vt:lpstr>Arial</vt:lpstr>
      <vt:lpstr>Arial Black</vt:lpstr>
      <vt:lpstr>Berlin Sans FB Demi</vt:lpstr>
      <vt:lpstr>Calibri</vt:lpstr>
      <vt:lpstr>Calibri Light</vt:lpstr>
      <vt:lpstr>Century Gothic</vt:lpstr>
      <vt:lpstr>Constantia</vt:lpstr>
      <vt:lpstr>Elephant</vt:lpstr>
      <vt:lpstr>Franklin Gothic Demi</vt:lpstr>
      <vt:lpstr>KFGQPC Uthmanic Script HAFS</vt:lpstr>
      <vt:lpstr>Tahoma</vt:lpstr>
      <vt:lpstr>Wingdings 3</vt:lpstr>
      <vt:lpstr>Office Theme</vt:lpstr>
      <vt:lpstr>شريحة</vt:lpstr>
      <vt:lpstr>1_شريحة</vt:lpstr>
      <vt:lpstr>2_شريحة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65</cp:revision>
  <dcterms:created xsi:type="dcterms:W3CDTF">2022-02-23T07:35:27Z</dcterms:created>
  <dcterms:modified xsi:type="dcterms:W3CDTF">2022-02-24T17:39:15Z</dcterms:modified>
</cp:coreProperties>
</file>